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60" r:id="rId18"/>
    <p:sldId id="273" r:id="rId19"/>
    <p:sldId id="274" r:id="rId20"/>
    <p:sldId id="275" r:id="rId21"/>
    <p:sldId id="277" r:id="rId22"/>
    <p:sldId id="278" r:id="rId23"/>
    <p:sldId id="279" r:id="rId24"/>
    <p:sldId id="280" r:id="rId25"/>
    <p:sldId id="281" r:id="rId26"/>
    <p:sldId id="282" r:id="rId27"/>
    <p:sldId id="284" r:id="rId28"/>
    <p:sldId id="286" r:id="rId29"/>
    <p:sldId id="285" r:id="rId30"/>
    <p:sldId id="283" r:id="rId31"/>
    <p:sldId id="276" r:id="rId32"/>
    <p:sldId id="287" r:id="rId33"/>
    <p:sldId id="288" r:id="rId34"/>
    <p:sldId id="289" r:id="rId35"/>
    <p:sldId id="290" r:id="rId36"/>
    <p:sldId id="291" r:id="rId37"/>
    <p:sldId id="292" r:id="rId38"/>
    <p:sldId id="295" r:id="rId39"/>
    <p:sldId id="293" r:id="rId40"/>
    <p:sldId id="29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69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41" autoAdjust="0"/>
    <p:restoredTop sz="83284" autoAdjust="0"/>
  </p:normalViewPr>
  <p:slideViewPr>
    <p:cSldViewPr>
      <p:cViewPr>
        <p:scale>
          <a:sx n="99" d="100"/>
          <a:sy n="99" d="100"/>
        </p:scale>
        <p:origin x="-1890"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19BD34-133A-4458-9D40-87B95A7040AF}" type="datetimeFigureOut">
              <a:rPr lang="en-AU" smtClean="0"/>
              <a:t>22/05/2015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BA79EF-7BD0-4F33-9B56-AF956BD3ED02}" type="slidenum">
              <a:rPr lang="en-AU" smtClean="0"/>
              <a:t>‹#›</a:t>
            </a:fld>
            <a:endParaRPr lang="en-AU"/>
          </a:p>
        </p:txBody>
      </p:sp>
    </p:spTree>
    <p:extLst>
      <p:ext uri="{BB962C8B-B14F-4D97-AF65-F5344CB8AC3E}">
        <p14:creationId xmlns:p14="http://schemas.microsoft.com/office/powerpoint/2010/main" val="606065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Insert Council logo on this page</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a:t>
            </a:fld>
            <a:endParaRPr lang="en-AU"/>
          </a:p>
        </p:txBody>
      </p:sp>
    </p:spTree>
    <p:extLst>
      <p:ext uri="{BB962C8B-B14F-4D97-AF65-F5344CB8AC3E}">
        <p14:creationId xmlns:p14="http://schemas.microsoft.com/office/powerpoint/2010/main" val="2039824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From the figures in the previous slide you can calculate the percentage of the population for the three years.</a:t>
            </a:r>
          </a:p>
          <a:p>
            <a:endParaRPr lang="en-AU" dirty="0" smtClean="0"/>
          </a:p>
          <a:p>
            <a:r>
              <a:rPr lang="en-AU" dirty="0" smtClean="0"/>
              <a:t>Stress to participants that these figures are only a guide to planning and the accuracy is dependent on many factors.</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11</a:t>
            </a:fld>
            <a:endParaRPr lang="en-AU"/>
          </a:p>
        </p:txBody>
      </p:sp>
    </p:spTree>
    <p:extLst>
      <p:ext uri="{BB962C8B-B14F-4D97-AF65-F5344CB8AC3E}">
        <p14:creationId xmlns:p14="http://schemas.microsoft.com/office/powerpoint/2010/main" val="2659370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As mentioned before, the key message here is that ageing is everybody’s business.  </a:t>
            </a:r>
          </a:p>
          <a:p>
            <a:r>
              <a:rPr lang="en-AU" dirty="0" smtClean="0"/>
              <a:t>Ageing</a:t>
            </a:r>
            <a:r>
              <a:rPr lang="en-AU" baseline="0" dirty="0" smtClean="0"/>
              <a:t> cuts across all departments and portfolios.  </a:t>
            </a:r>
          </a:p>
          <a:p>
            <a:r>
              <a:rPr lang="en-AU" baseline="0" dirty="0" smtClean="0"/>
              <a:t>Policies of ageing in place require us to think about all places and all activities.  </a:t>
            </a:r>
          </a:p>
          <a:p>
            <a:r>
              <a:rPr lang="en-AU" baseline="0" dirty="0" smtClean="0"/>
              <a:t>Not all older people are sitting at home watching the TV out of sight and out of mind.</a:t>
            </a:r>
          </a:p>
          <a:p>
            <a:r>
              <a:rPr lang="en-AU" baseline="0" dirty="0" smtClean="0"/>
              <a:t>And sometimes it just requires some thought about detail – it need not be a big cost issue.</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12</a:t>
            </a:fld>
            <a:endParaRPr lang="en-AU"/>
          </a:p>
        </p:txBody>
      </p:sp>
    </p:spTree>
    <p:extLst>
      <p:ext uri="{BB962C8B-B14F-4D97-AF65-F5344CB8AC3E}">
        <p14:creationId xmlns:p14="http://schemas.microsoft.com/office/powerpoint/2010/main" val="78314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When people talk of older people, the stereotype is to think of frail, doddery people who have nothing left to offer and just need to be made comfortable with special places and services.  This picture of older people is from the UK and I am glad to say we don’t use it here.</a:t>
            </a:r>
          </a:p>
          <a:p>
            <a:r>
              <a:rPr lang="en-AU" dirty="0" smtClean="0"/>
              <a:t>Only a small percentage of the population needs special care and accommodation at any one time. </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13</a:t>
            </a:fld>
            <a:endParaRPr lang="en-AU"/>
          </a:p>
        </p:txBody>
      </p:sp>
    </p:spTree>
    <p:extLst>
      <p:ext uri="{BB962C8B-B14F-4D97-AF65-F5344CB8AC3E}">
        <p14:creationId xmlns:p14="http://schemas.microsoft.com/office/powerpoint/2010/main" val="3520847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Before we get to the stage of needing</a:t>
            </a:r>
            <a:r>
              <a:rPr lang="en-AU" baseline="0" dirty="0" smtClean="0"/>
              <a:t> lots of care we have many years in which to contribute and enjoy life.</a:t>
            </a:r>
            <a:endParaRPr lang="en-AU" dirty="0" smtClean="0"/>
          </a:p>
          <a:p>
            <a:r>
              <a:rPr lang="en-AU" dirty="0" smtClean="0"/>
              <a:t>Most older people are active.</a:t>
            </a:r>
            <a:r>
              <a:rPr lang="en-AU" baseline="0" dirty="0" smtClean="0"/>
              <a:t>  They</a:t>
            </a:r>
            <a:r>
              <a:rPr lang="en-AU" dirty="0" smtClean="0"/>
              <a:t> support their families with child care and look after the welfare of their ageing parents.  </a:t>
            </a:r>
          </a:p>
          <a:p>
            <a:r>
              <a:rPr lang="en-AU" dirty="0" smtClean="0"/>
              <a:t>We are also seeing a trend of staying on at work and delaying retirement</a:t>
            </a:r>
            <a:r>
              <a:rPr lang="en-AU" baseline="0" dirty="0" smtClean="0"/>
              <a:t>.  </a:t>
            </a:r>
          </a:p>
          <a:p>
            <a:r>
              <a:rPr lang="en-AU" baseline="0" dirty="0" smtClean="0"/>
              <a:t>Older people are also consumers of goods and services, some with a reasonable disposable income.  </a:t>
            </a:r>
          </a:p>
          <a:p>
            <a:r>
              <a:rPr lang="en-AU" baseline="0" dirty="0" smtClean="0"/>
              <a:t>And you will find older people volunteering in community organisations.</a:t>
            </a:r>
          </a:p>
          <a:p>
            <a:r>
              <a:rPr lang="en-AU" baseline="0" dirty="0" smtClean="0"/>
              <a:t>The key point here is that only about 5% of older people are in supported accommodation, but this is the stereotype.  Consequently, the simple answer until recently has been one of providing more aged care. </a:t>
            </a:r>
          </a:p>
          <a:p>
            <a:r>
              <a:rPr lang="en-AU" baseline="0" dirty="0" smtClean="0"/>
              <a:t>What is needed is more encouragement for active living.</a:t>
            </a:r>
            <a:endParaRPr lang="en-AU" dirty="0" smtClean="0"/>
          </a:p>
          <a:p>
            <a:r>
              <a:rPr lang="en-AU" i="1" dirty="0" smtClean="0"/>
              <a:t>Use</a:t>
            </a:r>
            <a:r>
              <a:rPr lang="en-AU" i="1" baseline="0" dirty="0" smtClean="0"/>
              <a:t> of a personal anecdote helps to emphasise. Woman in the picture is 80 years old, still gardening, still helping grandchildren with their homework, and being the Treasurer for a local community group.</a:t>
            </a:r>
            <a:endParaRPr lang="en-AU" i="1" dirty="0" smtClean="0"/>
          </a:p>
        </p:txBody>
      </p:sp>
      <p:sp>
        <p:nvSpPr>
          <p:cNvPr id="4" name="Slide Number Placeholder 3"/>
          <p:cNvSpPr>
            <a:spLocks noGrp="1"/>
          </p:cNvSpPr>
          <p:nvPr>
            <p:ph type="sldNum" sz="quarter" idx="10"/>
          </p:nvPr>
        </p:nvSpPr>
        <p:spPr/>
        <p:txBody>
          <a:bodyPr/>
          <a:lstStyle/>
          <a:p>
            <a:fld id="{C6BA79EF-7BD0-4F33-9B56-AF956BD3ED02}" type="slidenum">
              <a:rPr lang="en-AU" smtClean="0"/>
              <a:t>14</a:t>
            </a:fld>
            <a:endParaRPr lang="en-AU"/>
          </a:p>
        </p:txBody>
      </p:sp>
    </p:spTree>
    <p:extLst>
      <p:ext uri="{BB962C8B-B14F-4D97-AF65-F5344CB8AC3E}">
        <p14:creationId xmlns:p14="http://schemas.microsoft.com/office/powerpoint/2010/main" val="2894479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features that appeared</a:t>
            </a:r>
            <a:r>
              <a:rPr lang="en-AU" baseline="0" dirty="0" smtClean="0"/>
              <a:t> to be of most importance to older people (assuming the generic factors are in place) are these.</a:t>
            </a:r>
          </a:p>
          <a:p>
            <a:endParaRPr lang="en-AU" baseline="0" dirty="0" smtClean="0"/>
          </a:p>
          <a:p>
            <a:r>
              <a:rPr lang="en-AU" baseline="0" dirty="0" smtClean="0"/>
              <a:t>As you can see it is a simple list.  However, much is in the detail, and we will have a chance to discuss these today.</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16</a:t>
            </a:fld>
            <a:endParaRPr lang="en-AU"/>
          </a:p>
        </p:txBody>
      </p:sp>
    </p:spTree>
    <p:extLst>
      <p:ext uri="{BB962C8B-B14F-4D97-AF65-F5344CB8AC3E}">
        <p14:creationId xmlns:p14="http://schemas.microsoft.com/office/powerpoint/2010/main" val="3045289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is a slide</a:t>
            </a:r>
            <a:r>
              <a:rPr lang="en-AU" baseline="0" dirty="0" smtClean="0"/>
              <a:t> to ‘signpost’ the explanation of the first activity.</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18</a:t>
            </a:fld>
            <a:endParaRPr lang="en-AU"/>
          </a:p>
        </p:txBody>
      </p:sp>
    </p:spTree>
    <p:extLst>
      <p:ext uri="{BB962C8B-B14F-4D97-AF65-F5344CB8AC3E}">
        <p14:creationId xmlns:p14="http://schemas.microsoft.com/office/powerpoint/2010/main" val="540054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Leave this slide on view while the activity</a:t>
            </a:r>
            <a:r>
              <a:rPr lang="en-AU" baseline="0" dirty="0" smtClean="0"/>
              <a:t> is taking place and refer to the session plan and handout for further instructions.</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19</a:t>
            </a:fld>
            <a:endParaRPr lang="en-AU"/>
          </a:p>
        </p:txBody>
      </p:sp>
    </p:spTree>
    <p:extLst>
      <p:ext uri="{BB962C8B-B14F-4D97-AF65-F5344CB8AC3E}">
        <p14:creationId xmlns:p14="http://schemas.microsoft.com/office/powerpoint/2010/main" val="2211603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Refer to the session</a:t>
            </a:r>
            <a:r>
              <a:rPr lang="en-AU" baseline="0" dirty="0" smtClean="0"/>
              <a:t> plan for instructions. Leave this slide on view while the activity is being undertaken.</a:t>
            </a:r>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Instruct participants to collect their morning tea and bring it back to the table once they have viewed all the archetypes.</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20</a:t>
            </a:fld>
            <a:endParaRPr lang="en-AU"/>
          </a:p>
        </p:txBody>
      </p:sp>
    </p:spTree>
    <p:extLst>
      <p:ext uri="{BB962C8B-B14F-4D97-AF65-F5344CB8AC3E}">
        <p14:creationId xmlns:p14="http://schemas.microsoft.com/office/powerpoint/2010/main" val="1734410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 to session notes.  This picture is intended to start discussion and analysis and is intended as an example of what participants should do with the pictures they have.</a:t>
            </a:r>
          </a:p>
          <a:p>
            <a:endParaRPr lang="en-AU" dirty="0" smtClean="0"/>
          </a:p>
          <a:p>
            <a:r>
              <a:rPr lang="en-AU" dirty="0" smtClean="0"/>
              <a:t>Points to make:</a:t>
            </a:r>
          </a:p>
          <a:p>
            <a:endParaRPr lang="en-AU" dirty="0" smtClean="0"/>
          </a:p>
          <a:p>
            <a:r>
              <a:rPr lang="en-AU" dirty="0" smtClean="0"/>
              <a:t>No footpath leading to the bus stop.</a:t>
            </a:r>
          </a:p>
          <a:p>
            <a:r>
              <a:rPr lang="en-AU" dirty="0" smtClean="0"/>
              <a:t>Major road so no opportunity to use the roadway.</a:t>
            </a:r>
          </a:p>
          <a:p>
            <a:r>
              <a:rPr lang="en-AU" dirty="0" smtClean="0"/>
              <a:t>Safety issues with raised concrete platform.</a:t>
            </a:r>
          </a:p>
          <a:p>
            <a:r>
              <a:rPr lang="en-AU" dirty="0" smtClean="0"/>
              <a:t>Note the wear and tear around the bus stop sign – the bus door must open here instead of the concrete apron.</a:t>
            </a:r>
          </a:p>
          <a:p>
            <a:r>
              <a:rPr lang="en-AU" dirty="0" smtClean="0"/>
              <a:t>Key point: Although it has a seat (good) it doesn’t have good access.  The seat having no armrests may</a:t>
            </a:r>
            <a:r>
              <a:rPr lang="en-AU" baseline="0" dirty="0" smtClean="0"/>
              <a:t> be</a:t>
            </a:r>
            <a:r>
              <a:rPr lang="en-AU" dirty="0" smtClean="0"/>
              <a:t> of no consequence here because a person needing armrests be unlikely to try and access the bus stop anyway.</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21</a:t>
            </a:fld>
            <a:endParaRPr lang="en-AU"/>
          </a:p>
        </p:txBody>
      </p:sp>
    </p:spTree>
    <p:extLst>
      <p:ext uri="{BB962C8B-B14F-4D97-AF65-F5344CB8AC3E}">
        <p14:creationId xmlns:p14="http://schemas.microsoft.com/office/powerpoint/2010/main" val="808833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bus stop is a contrast to the previous one.</a:t>
            </a:r>
          </a:p>
          <a:p>
            <a:endParaRPr lang="en-AU" dirty="0" smtClean="0"/>
          </a:p>
          <a:p>
            <a:r>
              <a:rPr lang="en-AU" dirty="0" smtClean="0"/>
              <a:t>It does have footpath access and it has a seat and shelter.  But it does not have a concrete apron across the nature strip to help with getting on and off.  Grass looks mounded</a:t>
            </a:r>
            <a:r>
              <a:rPr lang="en-AU" baseline="0" dirty="0" smtClean="0"/>
              <a:t> and needs cutting as well.  Some people may also make reference to the size of the bus timetable. Comments from participants might include the closeness to the roundabout.</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22</a:t>
            </a:fld>
            <a:endParaRPr lang="en-AU"/>
          </a:p>
        </p:txBody>
      </p:sp>
    </p:spTree>
    <p:extLst>
      <p:ext uri="{BB962C8B-B14F-4D97-AF65-F5344CB8AC3E}">
        <p14:creationId xmlns:p14="http://schemas.microsoft.com/office/powerpoint/2010/main" val="1738264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There</a:t>
            </a:r>
            <a:r>
              <a:rPr lang="en-AU" baseline="0" dirty="0" smtClean="0"/>
              <a:t> are five steps to what we are going to do today.</a:t>
            </a:r>
          </a:p>
          <a:p>
            <a:r>
              <a:rPr lang="en-AU" baseline="0" dirty="0" smtClean="0"/>
              <a:t>First we will have a look at some of the facts and figures about older people in Australia</a:t>
            </a:r>
          </a:p>
          <a:p>
            <a:r>
              <a:rPr lang="en-AU" baseline="0" dirty="0" smtClean="0"/>
              <a:t>Then we will look at who we are talking about when we say older people or seniors</a:t>
            </a:r>
          </a:p>
          <a:p>
            <a:r>
              <a:rPr lang="en-AU" baseline="0" dirty="0" smtClean="0"/>
              <a:t>Then we will examine how older people interact with the built environment</a:t>
            </a:r>
          </a:p>
          <a:p>
            <a:r>
              <a:rPr lang="en-AU" baseline="0" dirty="0" smtClean="0"/>
              <a:t>After lunch we will look at the goals in the community strategic plan and see where older people fit into it</a:t>
            </a:r>
          </a:p>
          <a:p>
            <a:r>
              <a:rPr lang="en-AU" baseline="0" dirty="0" smtClean="0"/>
              <a:t>And finally we will take a practical look at what we can do.</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a:t>
            </a:fld>
            <a:endParaRPr lang="en-AU"/>
          </a:p>
        </p:txBody>
      </p:sp>
    </p:spTree>
    <p:extLst>
      <p:ext uri="{BB962C8B-B14F-4D97-AF65-F5344CB8AC3E}">
        <p14:creationId xmlns:p14="http://schemas.microsoft.com/office/powerpoint/2010/main" val="20208880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Refer to the session plan and refer participants to the instructions for Activity 2.  Leave this slide on view during the activity.</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23</a:t>
            </a:fld>
            <a:endParaRPr lang="en-AU"/>
          </a:p>
        </p:txBody>
      </p:sp>
    </p:spTree>
    <p:extLst>
      <p:ext uri="{BB962C8B-B14F-4D97-AF65-F5344CB8AC3E}">
        <p14:creationId xmlns:p14="http://schemas.microsoft.com/office/powerpoint/2010/main" val="1129620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 to the session plan for instructions for this activity.  Keep this slide on view during the activity.</a:t>
            </a:r>
          </a:p>
          <a:p>
            <a:endParaRPr lang="en-AU" dirty="0" smtClean="0"/>
          </a:p>
          <a:p>
            <a:r>
              <a:rPr lang="en-AU" dirty="0" smtClean="0"/>
              <a:t>Note: if possible replace this montage of pictures with local pictures to make it more relevant.</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24</a:t>
            </a:fld>
            <a:endParaRPr lang="en-AU"/>
          </a:p>
        </p:txBody>
      </p:sp>
    </p:spTree>
    <p:extLst>
      <p:ext uri="{BB962C8B-B14F-4D97-AF65-F5344CB8AC3E}">
        <p14:creationId xmlns:p14="http://schemas.microsoft.com/office/powerpoint/2010/main" val="36882385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 this slide and the next two are designed for a brief review of the morning’s work – no need to elaborate.</a:t>
            </a:r>
          </a:p>
          <a:p>
            <a:r>
              <a:rPr lang="en-AU" dirty="0" smtClean="0"/>
              <a:t>This slide covers the archetypes.</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25</a:t>
            </a:fld>
            <a:endParaRPr lang="en-AU"/>
          </a:p>
        </p:txBody>
      </p:sp>
    </p:spTree>
    <p:extLst>
      <p:ext uri="{BB962C8B-B14F-4D97-AF65-F5344CB8AC3E}">
        <p14:creationId xmlns:p14="http://schemas.microsoft.com/office/powerpoint/2010/main" val="896498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Points to make as a result of the picture exercise:</a:t>
            </a:r>
          </a:p>
          <a:p>
            <a:endParaRPr lang="en-AU" dirty="0" smtClean="0"/>
          </a:p>
          <a:p>
            <a:r>
              <a:rPr lang="en-AU" dirty="0" smtClean="0"/>
              <a:t>While public access standards are helpful, sometimes the detail needs more care and thought.</a:t>
            </a:r>
          </a:p>
          <a:p>
            <a:r>
              <a:rPr lang="en-AU" dirty="0" smtClean="0"/>
              <a:t>It’s not just the built environment that needs to be age-friendly, but policies need to be more inclusive too.</a:t>
            </a:r>
          </a:p>
          <a:p>
            <a:r>
              <a:rPr lang="en-AU" dirty="0" smtClean="0"/>
              <a:t>Not all older people end up in care – the focus should be on living – living in the community</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26</a:t>
            </a:fld>
            <a:endParaRPr lang="en-AU"/>
          </a:p>
        </p:txBody>
      </p:sp>
    </p:spTree>
    <p:extLst>
      <p:ext uri="{BB962C8B-B14F-4D97-AF65-F5344CB8AC3E}">
        <p14:creationId xmlns:p14="http://schemas.microsoft.com/office/powerpoint/2010/main" val="1150490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slide leads into the lunch break and signposts the afternoon session which focuses on the CSP.</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27</a:t>
            </a:fld>
            <a:endParaRPr lang="en-AU"/>
          </a:p>
        </p:txBody>
      </p:sp>
    </p:spTree>
    <p:extLst>
      <p:ext uri="{BB962C8B-B14F-4D97-AF65-F5344CB8AC3E}">
        <p14:creationId xmlns:p14="http://schemas.microsoft.com/office/powerpoint/2010/main" val="4749549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Use this slide to close the morning session and keep on view during lunch.</a:t>
            </a:r>
            <a:r>
              <a:rPr lang="en-AU" baseline="0" dirty="0" smtClean="0"/>
              <a:t> It is a copy of the title slide.  Add the council logo.</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28</a:t>
            </a:fld>
            <a:endParaRPr lang="en-AU"/>
          </a:p>
        </p:txBody>
      </p:sp>
    </p:spTree>
    <p:extLst>
      <p:ext uri="{BB962C8B-B14F-4D97-AF65-F5344CB8AC3E}">
        <p14:creationId xmlns:p14="http://schemas.microsoft.com/office/powerpoint/2010/main" val="2039824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Although</a:t>
            </a:r>
            <a:r>
              <a:rPr lang="en-AU" baseline="0" dirty="0" smtClean="0"/>
              <a:t> this workshop focuses on the public domain, we should spare a thought for where older people will live – join the dots between the public environment and their homes.</a:t>
            </a:r>
          </a:p>
          <a:p>
            <a:r>
              <a:rPr lang="en-AU" baseline="0" dirty="0" smtClean="0"/>
              <a:t>Most people will age in their own home – this is what most people say they want.</a:t>
            </a:r>
          </a:p>
          <a:p>
            <a:endParaRPr lang="en-AU" baseline="0" dirty="0" smtClean="0"/>
          </a:p>
          <a:p>
            <a:r>
              <a:rPr lang="en-AU" baseline="0" dirty="0" smtClean="0"/>
              <a:t>BUT…</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29</a:t>
            </a:fld>
            <a:endParaRPr lang="en-AU"/>
          </a:p>
        </p:txBody>
      </p:sp>
    </p:spTree>
    <p:extLst>
      <p:ext uri="{BB962C8B-B14F-4D97-AF65-F5344CB8AC3E}">
        <p14:creationId xmlns:p14="http://schemas.microsoft.com/office/powerpoint/2010/main" val="39343642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There is still a perception that all older people will need some form of residential care and that this is the priority.</a:t>
            </a:r>
          </a:p>
          <a:p>
            <a:r>
              <a:rPr lang="en-AU" dirty="0" smtClean="0"/>
              <a:t>Current and past practices in home design do not consider older people.</a:t>
            </a:r>
          </a:p>
          <a:p>
            <a:r>
              <a:rPr lang="en-AU" dirty="0" smtClean="0"/>
              <a:t>Consequently people have to move to specialised accommodation even when they don’t want to.</a:t>
            </a:r>
          </a:p>
          <a:p>
            <a:r>
              <a:rPr lang="en-AU" dirty="0" smtClean="0"/>
              <a:t>We need to join the dots between public and home environments and make them both age friendly – that is friendly to everyone.</a:t>
            </a: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30</a:t>
            </a:fld>
            <a:endParaRPr lang="en-AU"/>
          </a:p>
        </p:txBody>
      </p:sp>
    </p:spTree>
    <p:extLst>
      <p:ext uri="{BB962C8B-B14F-4D97-AF65-F5344CB8AC3E}">
        <p14:creationId xmlns:p14="http://schemas.microsoft.com/office/powerpoint/2010/main" val="24769290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Introduction to Activity 4.  See session notes and participant instructions</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31</a:t>
            </a:fld>
            <a:endParaRPr lang="en-AU"/>
          </a:p>
        </p:txBody>
      </p:sp>
    </p:spTree>
    <p:extLst>
      <p:ext uri="{BB962C8B-B14F-4D97-AF65-F5344CB8AC3E}">
        <p14:creationId xmlns:p14="http://schemas.microsoft.com/office/powerpoint/2010/main" val="28994062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Find the vision statement in the Community Strategic Plan.  If it is not clear what the vision statement is, this slide can be deleted</a:t>
            </a:r>
            <a:r>
              <a:rPr lang="en-AU" baseline="0" dirty="0" smtClean="0"/>
              <a:t>.  An example might be – “A healthy and productive community, learning and living in harmony, proud of our heritage and nurturing our environment”.</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32</a:t>
            </a:fld>
            <a:endParaRPr lang="en-AU"/>
          </a:p>
        </p:txBody>
      </p:sp>
    </p:spTree>
    <p:extLst>
      <p:ext uri="{BB962C8B-B14F-4D97-AF65-F5344CB8AC3E}">
        <p14:creationId xmlns:p14="http://schemas.microsoft.com/office/powerpoint/2010/main" val="2995576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original</a:t>
            </a:r>
            <a:r>
              <a:rPr lang="en-AU" baseline="0" dirty="0" smtClean="0"/>
              <a:t> project was run by COTA NSW with funding from the Office for Ageing, NSW Department of Family and Community Services.</a:t>
            </a:r>
          </a:p>
          <a:p>
            <a:r>
              <a:rPr lang="en-AU" baseline="0" dirty="0" smtClean="0"/>
              <a:t>It followed on from the research project carried out by the University of Western Sydney on ageing and local government.</a:t>
            </a:r>
          </a:p>
          <a:p>
            <a:r>
              <a:rPr lang="en-AU" baseline="0" dirty="0" smtClean="0"/>
              <a:t>The main aim was to develop a resource that would help councils prepare for an ageing population.</a:t>
            </a:r>
          </a:p>
          <a:p>
            <a:r>
              <a:rPr lang="en-AU" baseline="0" dirty="0" smtClean="0"/>
              <a:t>This workshop forms a major part of the that resource package.</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a:t>
            </a:fld>
            <a:endParaRPr lang="en-AU"/>
          </a:p>
        </p:txBody>
      </p:sp>
    </p:spTree>
    <p:extLst>
      <p:ext uri="{BB962C8B-B14F-4D97-AF65-F5344CB8AC3E}">
        <p14:creationId xmlns:p14="http://schemas.microsoft.com/office/powerpoint/2010/main" val="32925828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List</a:t>
            </a:r>
            <a:r>
              <a:rPr lang="en-AU" baseline="0" dirty="0" smtClean="0"/>
              <a:t> council goals or key themes from the community strategic plan.  Explain that a different goal will be assigned to each workgroup.  Refer to the facilitator instructions.</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33</a:t>
            </a:fld>
            <a:endParaRPr lang="en-AU"/>
          </a:p>
        </p:txBody>
      </p:sp>
    </p:spTree>
    <p:extLst>
      <p:ext uri="{BB962C8B-B14F-4D97-AF65-F5344CB8AC3E}">
        <p14:creationId xmlns:p14="http://schemas.microsoft.com/office/powerpoint/2010/main" val="40933379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is an example of a goal that has a simple heading. Some goals are</a:t>
            </a:r>
            <a:r>
              <a:rPr lang="en-AU" baseline="0" dirty="0" smtClean="0"/>
              <a:t> statements.  R</a:t>
            </a:r>
            <a:r>
              <a:rPr lang="en-AU" dirty="0" smtClean="0"/>
              <a:t>eplace with a goal from the Council CSP.  These</a:t>
            </a:r>
            <a:r>
              <a:rPr lang="en-AU" baseline="0" dirty="0" smtClean="0"/>
              <a:t> are examples of questions that can be used to “interrogate” the goal to see how the goal can be inclusive of older people and what can be done to express this.  </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34</a:t>
            </a:fld>
            <a:endParaRPr lang="en-AU"/>
          </a:p>
        </p:txBody>
      </p:sp>
    </p:spTree>
    <p:extLst>
      <p:ext uri="{BB962C8B-B14F-4D97-AF65-F5344CB8AC3E}">
        <p14:creationId xmlns:p14="http://schemas.microsoft.com/office/powerpoint/2010/main" val="5638624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 second example is usually needed to help explain what needs to be done in the exercise. </a:t>
            </a:r>
            <a:r>
              <a:rPr lang="en-AU" baseline="0" dirty="0" smtClean="0"/>
              <a:t> Replace with another goal from the CSP and explain how the goal can be interrogated from the perspective of older people.  These are example questions.</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35</a:t>
            </a:fld>
            <a:endParaRPr lang="en-AU"/>
          </a:p>
        </p:txBody>
      </p:sp>
    </p:spTree>
    <p:extLst>
      <p:ext uri="{BB962C8B-B14F-4D97-AF65-F5344CB8AC3E}">
        <p14:creationId xmlns:p14="http://schemas.microsoft.com/office/powerpoint/2010/main" val="14292314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Use the short titles or</a:t>
            </a:r>
            <a:r>
              <a:rPr lang="en-AU" baseline="0" dirty="0" smtClean="0"/>
              <a:t> themes from the goals for this slide.  Examples are provided for guidance.  Show this slide while Activity 5 is being carried out.</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37</a:t>
            </a:fld>
            <a:endParaRPr lang="en-AU"/>
          </a:p>
        </p:txBody>
      </p:sp>
    </p:spTree>
    <p:extLst>
      <p:ext uri="{BB962C8B-B14F-4D97-AF65-F5344CB8AC3E}">
        <p14:creationId xmlns:p14="http://schemas.microsoft.com/office/powerpoint/2010/main" val="41439698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is an introductory</a:t>
            </a:r>
            <a:r>
              <a:rPr lang="en-AU" baseline="0" dirty="0" smtClean="0"/>
              <a:t> slide to link to the final activity.</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38</a:t>
            </a:fld>
            <a:endParaRPr lang="en-AU"/>
          </a:p>
        </p:txBody>
      </p:sp>
    </p:spTree>
    <p:extLst>
      <p:ext uri="{BB962C8B-B14F-4D97-AF65-F5344CB8AC3E}">
        <p14:creationId xmlns:p14="http://schemas.microsoft.com/office/powerpoint/2010/main" val="21399919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 to session notes and participant instructions.</a:t>
            </a:r>
          </a:p>
          <a:p>
            <a:r>
              <a:rPr lang="en-AU" dirty="0" smtClean="0"/>
              <a:t>Emphasise this is about identify</a:t>
            </a:r>
            <a:r>
              <a:rPr lang="en-AU" baseline="0" dirty="0" smtClean="0"/>
              <a:t> one thing they can DO.</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39</a:t>
            </a:fld>
            <a:endParaRPr lang="en-AU"/>
          </a:p>
        </p:txBody>
      </p:sp>
    </p:spTree>
    <p:extLst>
      <p:ext uri="{BB962C8B-B14F-4D97-AF65-F5344CB8AC3E}">
        <p14:creationId xmlns:p14="http://schemas.microsoft.com/office/powerpoint/2010/main" val="813965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Population ageing is talked about at a national and state level</a:t>
            </a:r>
            <a:r>
              <a:rPr lang="en-AU" baseline="0" dirty="0" smtClean="0"/>
              <a:t> and is talked about as a pressing issue, especially for ongoing budgets.</a:t>
            </a:r>
          </a:p>
          <a:p>
            <a:r>
              <a:rPr lang="en-AU" baseline="0" dirty="0" smtClean="0"/>
              <a:t>Several countries have done studies looking at the impact of ageing population both socially and economically.</a:t>
            </a:r>
          </a:p>
          <a:p>
            <a:r>
              <a:rPr lang="en-AU" baseline="0" dirty="0" smtClean="0"/>
              <a:t>In Australia, the Intergenerational Report clearly spells out the issues for Australia as a whole.</a:t>
            </a:r>
          </a:p>
          <a:p>
            <a:r>
              <a:rPr lang="en-AU" baseline="0" dirty="0" smtClean="0"/>
              <a:t>At state level, the NSW Government has developed an Ageing Strategy</a:t>
            </a:r>
          </a:p>
          <a:p>
            <a:r>
              <a:rPr lang="en-AU" baseline="0" dirty="0" smtClean="0"/>
              <a:t>But not much work has been done at local government level, and this is where the rubber hits the road.</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4</a:t>
            </a:fld>
            <a:endParaRPr lang="en-AU"/>
          </a:p>
        </p:txBody>
      </p:sp>
    </p:spTree>
    <p:extLst>
      <p:ext uri="{BB962C8B-B14F-4D97-AF65-F5344CB8AC3E}">
        <p14:creationId xmlns:p14="http://schemas.microsoft.com/office/powerpoint/2010/main" val="3952782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aseline="0" dirty="0" smtClean="0">
                <a:ea typeface="ＭＳ Ｐゴシック" pitchFamily="34" charset="-128"/>
              </a:rPr>
              <a:t>The UWS study was specifically concerned with local government’s response to an ageing population.</a:t>
            </a:r>
          </a:p>
          <a:p>
            <a:r>
              <a:rPr lang="en-AU" sz="1200" baseline="0" dirty="0" smtClean="0">
                <a:ea typeface="ＭＳ Ｐゴシック" pitchFamily="34" charset="-128"/>
              </a:rPr>
              <a:t>They covered 23 LGAs across NSW</a:t>
            </a:r>
            <a:endParaRPr lang="en-AU" sz="1200" dirty="0" smtClean="0">
              <a:ea typeface="ＭＳ Ｐゴシック" pitchFamily="34" charset="-128"/>
            </a:endParaRPr>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5</a:t>
            </a:fld>
            <a:endParaRPr lang="en-AU"/>
          </a:p>
        </p:txBody>
      </p:sp>
    </p:spTree>
    <p:extLst>
      <p:ext uri="{BB962C8B-B14F-4D97-AF65-F5344CB8AC3E}">
        <p14:creationId xmlns:p14="http://schemas.microsoft.com/office/powerpoint/2010/main" val="170426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Overall there was</a:t>
            </a:r>
            <a:r>
              <a:rPr lang="en-AU" baseline="0" dirty="0" smtClean="0"/>
              <a:t> not a sharp awareness of the issue outside of the community services staff.  Ageing was seen as an issue only for community service staff.</a:t>
            </a:r>
          </a:p>
          <a:p>
            <a:r>
              <a:rPr lang="en-AU" baseline="0" dirty="0" smtClean="0"/>
              <a:t>But other staff did start to get on board after they were walked through the issues.</a:t>
            </a:r>
          </a:p>
          <a:p>
            <a:r>
              <a:rPr lang="en-AU" baseline="0" dirty="0" smtClean="0"/>
              <a:t>The new strategic planning process is actually quite helpful in getting the issues talked about and dealt with.</a:t>
            </a:r>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6</a:t>
            </a:fld>
            <a:endParaRPr lang="en-AU"/>
          </a:p>
        </p:txBody>
      </p:sp>
    </p:spTree>
    <p:extLst>
      <p:ext uri="{BB962C8B-B14F-4D97-AF65-F5344CB8AC3E}">
        <p14:creationId xmlns:p14="http://schemas.microsoft.com/office/powerpoint/2010/main" val="3372432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Issues of social isolation are often linked with transport so it was not surprising that transport went to the top of the list as a major issue for many areas.</a:t>
            </a:r>
          </a:p>
          <a:p>
            <a:r>
              <a:rPr lang="en-AU" baseline="0" dirty="0" smtClean="0"/>
              <a:t>And the issue of social isolation is best dealt with at the local level – so local government is well placed to help with this.</a:t>
            </a:r>
          </a:p>
          <a:p>
            <a:r>
              <a:rPr lang="en-AU" dirty="0" smtClean="0"/>
              <a:t>Better</a:t>
            </a:r>
            <a:r>
              <a:rPr lang="en-AU" baseline="0" dirty="0" smtClean="0"/>
              <a:t> coordination between the various levels of government and community service providers was called for.  Getting the various interests involved at the planning level was difficult.  </a:t>
            </a:r>
          </a:p>
          <a:p>
            <a:endParaRPr lang="en-AU" dirty="0" smtClean="0"/>
          </a:p>
          <a:p>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8</a:t>
            </a:fld>
            <a:endParaRPr lang="en-AU"/>
          </a:p>
        </p:txBody>
      </p:sp>
    </p:spTree>
    <p:extLst>
      <p:ext uri="{BB962C8B-B14F-4D97-AF65-F5344CB8AC3E}">
        <p14:creationId xmlns:p14="http://schemas.microsoft.com/office/powerpoint/2010/main" val="3916041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Go to NSW Planning website,</a:t>
            </a:r>
          </a:p>
          <a:p>
            <a:r>
              <a:rPr lang="en-AU" dirty="0" smtClean="0"/>
              <a:t>“NSW SLA Planning Projections 2006-2036: LGA Summary Version 1.0. Projections for Local Government” and select your LGA.</a:t>
            </a:r>
          </a:p>
          <a:p>
            <a:r>
              <a:rPr lang="en-AU" dirty="0" smtClean="0"/>
              <a:t>Or to LGNSW website www.lgnsw.org.au/ageing</a:t>
            </a:r>
            <a:r>
              <a:rPr lang="en-AU" baseline="0" dirty="0" smtClean="0"/>
              <a:t> and download RAPP 2.0 for the latest population projections</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9</a:t>
            </a:fld>
            <a:endParaRPr lang="en-AU"/>
          </a:p>
        </p:txBody>
      </p:sp>
    </p:spTree>
    <p:extLst>
      <p:ext uri="{BB962C8B-B14F-4D97-AF65-F5344CB8AC3E}">
        <p14:creationId xmlns:p14="http://schemas.microsoft.com/office/powerpoint/2010/main" val="354959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Note: This chart can be constructed by taking the age data</a:t>
            </a:r>
            <a:r>
              <a:rPr lang="en-AU" baseline="0" dirty="0" smtClean="0"/>
              <a:t> from the ABS website for the council area and putting into an Excel </a:t>
            </a:r>
            <a:r>
              <a:rPr lang="en-AU" baseline="0" dirty="0" err="1" smtClean="0"/>
              <a:t>spreadsheet</a:t>
            </a:r>
            <a:r>
              <a:rPr lang="en-AU" baseline="0" dirty="0" smtClean="0"/>
              <a:t> and creating the graph from there.  The chart should contain the actual numbers as using percentages of the population alone can be misleading.</a:t>
            </a:r>
            <a:endParaRPr lang="en-AU" dirty="0" smtClean="0"/>
          </a:p>
          <a:p>
            <a:r>
              <a:rPr lang="en-AU" dirty="0" smtClean="0"/>
              <a:t>Alternatively, use this chart and insert the population figures from the NSW Planning</a:t>
            </a:r>
            <a:r>
              <a:rPr lang="en-AU" baseline="0" dirty="0" smtClean="0"/>
              <a:t> website or the Local Government NSW website.</a:t>
            </a:r>
            <a:endParaRPr lang="en-AU" dirty="0"/>
          </a:p>
        </p:txBody>
      </p:sp>
      <p:sp>
        <p:nvSpPr>
          <p:cNvPr id="4" name="Slide Number Placeholder 3"/>
          <p:cNvSpPr>
            <a:spLocks noGrp="1"/>
          </p:cNvSpPr>
          <p:nvPr>
            <p:ph type="sldNum" sz="quarter" idx="10"/>
          </p:nvPr>
        </p:nvSpPr>
        <p:spPr/>
        <p:txBody>
          <a:bodyPr/>
          <a:lstStyle/>
          <a:p>
            <a:fld id="{C6BA79EF-7BD0-4F33-9B56-AF956BD3ED02}" type="slidenum">
              <a:rPr lang="en-AU" smtClean="0"/>
              <a:t>10</a:t>
            </a:fld>
            <a:endParaRPr lang="en-AU"/>
          </a:p>
        </p:txBody>
      </p:sp>
    </p:spTree>
    <p:extLst>
      <p:ext uri="{BB962C8B-B14F-4D97-AF65-F5344CB8AC3E}">
        <p14:creationId xmlns:p14="http://schemas.microsoft.com/office/powerpoint/2010/main" val="17324819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lumMod val="75000"/>
                    <a:lumOff val="2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7" name="Picture 2" descr="COTA_NSW_LOGO_Only"/>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63658" y="476672"/>
            <a:ext cx="3493800" cy="1275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footer for powerpoint.jpg"/>
          <p:cNvPicPr>
            <a:picLocks noChangeAspect="1"/>
          </p:cNvPicPr>
          <p:nvPr userDrawn="1"/>
        </p:nvPicPr>
        <p:blipFill>
          <a:blip r:embed="rId3" cstate="print"/>
          <a:stretch>
            <a:fillRect/>
          </a:stretch>
        </p:blipFill>
        <p:spPr>
          <a:xfrm>
            <a:off x="0" y="5345832"/>
            <a:ext cx="9144000" cy="151216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475643"/>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userDrawn="1"/>
        </p:nvSpPr>
        <p:spPr>
          <a:xfrm>
            <a:off x="0" y="-10886"/>
            <a:ext cx="9144000" cy="1268760"/>
          </a:xfrm>
          <a:prstGeom prst="rect">
            <a:avLst/>
          </a:prstGeom>
          <a:solidFill>
            <a:srgbClr val="E86D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3200" dirty="0"/>
          </a:p>
        </p:txBody>
      </p:sp>
      <p:pic>
        <p:nvPicPr>
          <p:cNvPr id="8" name="Picture 7" descr="footer for powerpoint.jpg"/>
          <p:cNvPicPr>
            <a:picLocks noChangeAspect="1"/>
          </p:cNvPicPr>
          <p:nvPr userDrawn="1"/>
        </p:nvPicPr>
        <p:blipFill>
          <a:blip r:embed="rId2" cstate="print"/>
          <a:srcRect l="18500"/>
          <a:stretch>
            <a:fillRect/>
          </a:stretch>
        </p:blipFill>
        <p:spPr>
          <a:xfrm>
            <a:off x="971600" y="6109482"/>
            <a:ext cx="8172400" cy="777061"/>
          </a:xfrm>
          <a:prstGeom prst="rect">
            <a:avLst/>
          </a:prstGeom>
        </p:spPr>
      </p:pic>
      <p:sp>
        <p:nvSpPr>
          <p:cNvPr id="9" name="TextBox 8"/>
          <p:cNvSpPr txBox="1"/>
          <p:nvPr userDrawn="1"/>
        </p:nvSpPr>
        <p:spPr>
          <a:xfrm>
            <a:off x="5940152" y="6381328"/>
            <a:ext cx="3024336" cy="369332"/>
          </a:xfrm>
          <a:prstGeom prst="rect">
            <a:avLst/>
          </a:prstGeom>
          <a:noFill/>
        </p:spPr>
        <p:txBody>
          <a:bodyPr wrap="square" rtlCol="0">
            <a:spAutoFit/>
          </a:bodyPr>
          <a:lstStyle/>
          <a:p>
            <a:pPr algn="r"/>
            <a:r>
              <a:rPr lang="en-AU" dirty="0" smtClean="0">
                <a:solidFill>
                  <a:schemeClr val="bg1"/>
                </a:solidFill>
              </a:rPr>
              <a:t>COTA New South Wales</a:t>
            </a:r>
            <a:endParaRPr lang="en-AU" dirty="0">
              <a:solidFill>
                <a:schemeClr val="bg1"/>
              </a:solidFill>
            </a:endParaRPr>
          </a:p>
        </p:txBody>
      </p:sp>
      <p:pic>
        <p:nvPicPr>
          <p:cNvPr id="10" name="Picture 9" descr="footer for powerpoint.jpg"/>
          <p:cNvPicPr>
            <a:picLocks noChangeAspect="1"/>
          </p:cNvPicPr>
          <p:nvPr userDrawn="1"/>
        </p:nvPicPr>
        <p:blipFill>
          <a:blip r:embed="rId2" cstate="print"/>
          <a:srcRect r="77163"/>
          <a:stretch>
            <a:fillRect/>
          </a:stretch>
        </p:blipFill>
        <p:spPr>
          <a:xfrm>
            <a:off x="0" y="6109481"/>
            <a:ext cx="1080120" cy="77243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Age Friendly Communities</a:t>
            </a:r>
            <a:br>
              <a:rPr lang="en-AU" dirty="0" smtClean="0"/>
            </a:br>
            <a:r>
              <a:rPr lang="en-AU" dirty="0" smtClean="0"/>
              <a:t>Workshop</a:t>
            </a:r>
            <a:endParaRPr lang="en-AU" dirty="0"/>
          </a:p>
        </p:txBody>
      </p:sp>
      <p:sp>
        <p:nvSpPr>
          <p:cNvPr id="3" name="Subtitle 2"/>
          <p:cNvSpPr>
            <a:spLocks noGrp="1"/>
          </p:cNvSpPr>
          <p:nvPr>
            <p:ph type="subTitle" idx="1"/>
          </p:nvPr>
        </p:nvSpPr>
        <p:spPr>
          <a:xfrm>
            <a:off x="2514600" y="3733800"/>
            <a:ext cx="3657600" cy="1295400"/>
          </a:xfrm>
        </p:spPr>
        <p:txBody>
          <a:bodyPr/>
          <a:lstStyle/>
          <a:p>
            <a:r>
              <a:rPr lang="en-AU" dirty="0" smtClean="0"/>
              <a:t>[Council Logo can be added here]</a:t>
            </a:r>
            <a:endParaRPr lang="en-AU" dirty="0"/>
          </a:p>
        </p:txBody>
      </p:sp>
    </p:spTree>
    <p:extLst>
      <p:ext uri="{BB962C8B-B14F-4D97-AF65-F5344CB8AC3E}">
        <p14:creationId xmlns:p14="http://schemas.microsoft.com/office/powerpoint/2010/main" val="3220821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Increase in older population for </a:t>
            </a:r>
            <a:br>
              <a:rPr lang="en-AU" dirty="0" smtClean="0"/>
            </a:br>
            <a:r>
              <a:rPr lang="en-AU" dirty="0" smtClean="0"/>
              <a:t>[Council Name]</a:t>
            </a:r>
            <a:endParaRPr lang="en-AU"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81200" y="1828800"/>
            <a:ext cx="5182049" cy="3365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3334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Increase in proportion of population in [Council Name] aged 65 and over</a:t>
            </a:r>
            <a:endParaRPr lang="en-AU" dirty="0"/>
          </a:p>
        </p:txBody>
      </p:sp>
      <p:sp>
        <p:nvSpPr>
          <p:cNvPr id="5" name="Content Placeholder 4"/>
          <p:cNvSpPr>
            <a:spLocks noGrp="1"/>
          </p:cNvSpPr>
          <p:nvPr>
            <p:ph idx="1"/>
          </p:nvPr>
        </p:nvSpPr>
        <p:spPr>
          <a:xfrm>
            <a:off x="1752600" y="2209800"/>
            <a:ext cx="5181600" cy="3124200"/>
          </a:xfrm>
        </p:spPr>
        <p:txBody>
          <a:bodyPr/>
          <a:lstStyle/>
          <a:p>
            <a:pPr algn="ctr"/>
            <a:r>
              <a:rPr lang="en-AU" dirty="0" smtClean="0"/>
              <a:t>2011 - ??%</a:t>
            </a:r>
          </a:p>
          <a:p>
            <a:pPr algn="ctr"/>
            <a:r>
              <a:rPr lang="en-AU" dirty="0" smtClean="0"/>
              <a:t>2021 - ??%</a:t>
            </a:r>
          </a:p>
          <a:p>
            <a:pPr algn="ctr"/>
            <a:r>
              <a:rPr lang="en-AU" dirty="0" smtClean="0"/>
              <a:t>2036 - ??%</a:t>
            </a:r>
            <a:endParaRPr lang="en-AU" dirty="0"/>
          </a:p>
        </p:txBody>
      </p:sp>
    </p:spTree>
    <p:extLst>
      <p:ext uri="{BB962C8B-B14F-4D97-AF65-F5344CB8AC3E}">
        <p14:creationId xmlns:p14="http://schemas.microsoft.com/office/powerpoint/2010/main" val="2669304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Ageing is everybody’s business</a:t>
            </a:r>
            <a:endParaRPr lang="en-AU" dirty="0"/>
          </a:p>
        </p:txBody>
      </p:sp>
      <p:sp>
        <p:nvSpPr>
          <p:cNvPr id="3" name="Content Placeholder 2"/>
          <p:cNvSpPr>
            <a:spLocks noGrp="1"/>
          </p:cNvSpPr>
          <p:nvPr>
            <p:ph idx="1"/>
          </p:nvPr>
        </p:nvSpPr>
        <p:spPr/>
        <p:txBody>
          <a:bodyPr/>
          <a:lstStyle/>
          <a:p>
            <a:r>
              <a:rPr lang="en-AU" dirty="0"/>
              <a:t>Want older people to be active and involved</a:t>
            </a:r>
          </a:p>
          <a:p>
            <a:r>
              <a:rPr lang="en-AU" dirty="0"/>
              <a:t>Good for health</a:t>
            </a:r>
          </a:p>
          <a:p>
            <a:r>
              <a:rPr lang="en-AU" dirty="0"/>
              <a:t>Good for economy</a:t>
            </a:r>
          </a:p>
          <a:p>
            <a:r>
              <a:rPr lang="en-AU" dirty="0"/>
              <a:t>Not just a social services issue</a:t>
            </a:r>
          </a:p>
          <a:p>
            <a:r>
              <a:rPr lang="en-AU" dirty="0"/>
              <a:t>Cuts across all aspects of Council work </a:t>
            </a:r>
          </a:p>
          <a:p>
            <a:r>
              <a:rPr lang="en-AU" dirty="0"/>
              <a:t>Sometimes it’s in the detail, not big picture</a:t>
            </a:r>
          </a:p>
          <a:p>
            <a:pPr marL="0" indent="0">
              <a:buNone/>
            </a:pPr>
            <a:endParaRPr lang="en-AU" dirty="0"/>
          </a:p>
        </p:txBody>
      </p:sp>
    </p:spTree>
    <p:extLst>
      <p:ext uri="{BB962C8B-B14F-4D97-AF65-F5344CB8AC3E}">
        <p14:creationId xmlns:p14="http://schemas.microsoft.com/office/powerpoint/2010/main" val="2287290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Myths and Stereotypes</a:t>
            </a:r>
            <a:endParaRPr lang="en-AU" dirty="0"/>
          </a:p>
        </p:txBody>
      </p:sp>
      <p:sp>
        <p:nvSpPr>
          <p:cNvPr id="4" name="Content Placeholder 3"/>
          <p:cNvSpPr>
            <a:spLocks noGrp="1"/>
          </p:cNvSpPr>
          <p:nvPr>
            <p:ph idx="1"/>
          </p:nvPr>
        </p:nvSpPr>
        <p:spPr/>
        <p:txBody>
          <a:bodyPr>
            <a:normAutofit/>
          </a:bodyPr>
          <a:lstStyle/>
          <a:p>
            <a:r>
              <a:rPr lang="en-AU" dirty="0" smtClean="0"/>
              <a:t>All older </a:t>
            </a:r>
            <a:r>
              <a:rPr lang="en-AU" dirty="0"/>
              <a:t>people </a:t>
            </a:r>
          </a:p>
          <a:p>
            <a:pPr lvl="1"/>
            <a:r>
              <a:rPr lang="en-AU" dirty="0"/>
              <a:t>don’t work</a:t>
            </a:r>
          </a:p>
          <a:p>
            <a:pPr lvl="1"/>
            <a:r>
              <a:rPr lang="en-AU" dirty="0"/>
              <a:t>are frail </a:t>
            </a:r>
          </a:p>
          <a:p>
            <a:pPr lvl="1"/>
            <a:r>
              <a:rPr lang="en-AU" dirty="0"/>
              <a:t>have nothing left to offer</a:t>
            </a:r>
          </a:p>
          <a:p>
            <a:r>
              <a:rPr lang="en-AU" dirty="0" smtClean="0"/>
              <a:t>All older </a:t>
            </a:r>
            <a:r>
              <a:rPr lang="en-AU" dirty="0"/>
              <a:t>people need </a:t>
            </a:r>
          </a:p>
          <a:p>
            <a:pPr lvl="1"/>
            <a:r>
              <a:rPr lang="en-AU" dirty="0"/>
              <a:t>special accommodation</a:t>
            </a:r>
          </a:p>
          <a:p>
            <a:pPr lvl="1"/>
            <a:r>
              <a:rPr lang="en-AU" dirty="0"/>
              <a:t>special and separate products</a:t>
            </a:r>
          </a:p>
          <a:p>
            <a:pPr lvl="1"/>
            <a:r>
              <a:rPr lang="en-AU" dirty="0"/>
              <a:t>need care</a:t>
            </a:r>
          </a:p>
          <a:p>
            <a:endParaRPr lang="en-AU" dirty="0"/>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3110"/>
          <a:stretch/>
        </p:blipFill>
        <p:spPr bwMode="auto">
          <a:xfrm>
            <a:off x="6553201" y="1828800"/>
            <a:ext cx="2590800" cy="2237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8999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But older people</a:t>
            </a:r>
            <a:endParaRPr lang="en-AU" dirty="0"/>
          </a:p>
        </p:txBody>
      </p:sp>
      <p:sp>
        <p:nvSpPr>
          <p:cNvPr id="3" name="Content Placeholder 2"/>
          <p:cNvSpPr>
            <a:spLocks noGrp="1"/>
          </p:cNvSpPr>
          <p:nvPr>
            <p:ph idx="1"/>
          </p:nvPr>
        </p:nvSpPr>
        <p:spPr>
          <a:xfrm>
            <a:off x="381000" y="1524000"/>
            <a:ext cx="8229600" cy="4475643"/>
          </a:xfrm>
        </p:spPr>
        <p:txBody>
          <a:bodyPr>
            <a:normAutofit/>
          </a:bodyPr>
          <a:lstStyle/>
          <a:p>
            <a:r>
              <a:rPr lang="en-AU" dirty="0"/>
              <a:t>Provide family support</a:t>
            </a:r>
          </a:p>
          <a:p>
            <a:r>
              <a:rPr lang="en-AU" dirty="0"/>
              <a:t>Are active consumers </a:t>
            </a:r>
          </a:p>
          <a:p>
            <a:r>
              <a:rPr lang="en-AU" dirty="0"/>
              <a:t>Mostly look after themselves</a:t>
            </a:r>
          </a:p>
          <a:p>
            <a:r>
              <a:rPr lang="en-AU" dirty="0"/>
              <a:t>Volunteer in community </a:t>
            </a:r>
            <a:r>
              <a:rPr lang="en-AU" dirty="0" smtClean="0"/>
              <a:t>organisations</a:t>
            </a:r>
          </a:p>
          <a:p>
            <a:endParaRPr lang="en-AU" sz="1200" dirty="0" smtClean="0"/>
          </a:p>
          <a:p>
            <a:r>
              <a:rPr lang="en-AU" dirty="0"/>
              <a:t>Only 5% of older people are in supported accommodation – this does not characterise all older people</a:t>
            </a:r>
          </a:p>
          <a:p>
            <a:endParaRPr lang="en-AU" dirty="0"/>
          </a:p>
          <a:p>
            <a:endParaRPr lang="en-AU" dirty="0"/>
          </a:p>
        </p:txBody>
      </p:sp>
      <p:pic>
        <p:nvPicPr>
          <p:cNvPr id="5" name="Picture 3" descr="C:\Users\JaneB\Pictures\Enjoying the garden cropp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13486" y="1066800"/>
            <a:ext cx="2030514" cy="2328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988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There are lots of Guidelines</a:t>
            </a:r>
            <a:endParaRPr lang="en-AU" dirty="0"/>
          </a:p>
        </p:txBody>
      </p:sp>
      <p:sp>
        <p:nvSpPr>
          <p:cNvPr id="4" name="Content Placeholder 2"/>
          <p:cNvSpPr>
            <a:spLocks noGrp="1"/>
          </p:cNvSpPr>
          <p:nvPr>
            <p:ph idx="1"/>
          </p:nvPr>
        </p:nvSpPr>
        <p:spPr>
          <a:xfrm>
            <a:off x="1143000" y="1600200"/>
            <a:ext cx="7543800" cy="4475643"/>
          </a:xfrm>
        </p:spPr>
        <p:txBody>
          <a:bodyPr>
            <a:normAutofit fontScale="55000" lnSpcReduction="20000"/>
          </a:bodyPr>
          <a:lstStyle/>
          <a:p>
            <a:pPr marL="0" indent="0">
              <a:buNone/>
            </a:pPr>
            <a:r>
              <a:rPr lang="en-AU" sz="3500" b="1" dirty="0" smtClean="0">
                <a:solidFill>
                  <a:srgbClr val="002060"/>
                </a:solidFill>
              </a:rPr>
              <a:t>Healthy Spaces and Places</a:t>
            </a:r>
          </a:p>
          <a:p>
            <a:pPr marL="0" indent="0">
              <a:buNone/>
            </a:pPr>
            <a:r>
              <a:rPr lang="en-AU" sz="3300" dirty="0">
                <a:solidFill>
                  <a:srgbClr val="002060"/>
                </a:solidFill>
              </a:rPr>
              <a:t>	</a:t>
            </a:r>
            <a:r>
              <a:rPr lang="en-AU" sz="3300" dirty="0" smtClean="0">
                <a:solidFill>
                  <a:srgbClr val="002060"/>
                </a:solidFill>
              </a:rPr>
              <a:t>	ALGA, PIA and Heart Foundation</a:t>
            </a:r>
          </a:p>
          <a:p>
            <a:pPr marL="0" indent="0">
              <a:buNone/>
            </a:pPr>
            <a:endParaRPr lang="en-AU" sz="1300" dirty="0" smtClean="0">
              <a:solidFill>
                <a:srgbClr val="002060"/>
              </a:solidFill>
            </a:endParaRPr>
          </a:p>
          <a:p>
            <a:pPr marL="0" indent="0">
              <a:buNone/>
            </a:pPr>
            <a:r>
              <a:rPr lang="en-AU" sz="3500" b="1" dirty="0" smtClean="0">
                <a:solidFill>
                  <a:srgbClr val="006600"/>
                </a:solidFill>
              </a:rPr>
              <a:t>Checklist of Essential Features of Age-friendly Cities</a:t>
            </a:r>
          </a:p>
          <a:p>
            <a:pPr marL="0" indent="0">
              <a:buNone/>
            </a:pPr>
            <a:r>
              <a:rPr lang="en-AU" sz="3300" dirty="0" smtClean="0">
                <a:solidFill>
                  <a:srgbClr val="006600"/>
                </a:solidFill>
              </a:rPr>
              <a:t>		World </a:t>
            </a:r>
            <a:r>
              <a:rPr lang="en-AU" sz="3300" dirty="0">
                <a:solidFill>
                  <a:srgbClr val="006600"/>
                </a:solidFill>
              </a:rPr>
              <a:t>Health </a:t>
            </a:r>
            <a:r>
              <a:rPr lang="en-AU" sz="3300" dirty="0" smtClean="0">
                <a:solidFill>
                  <a:srgbClr val="006600"/>
                </a:solidFill>
              </a:rPr>
              <a:t>Organisation</a:t>
            </a:r>
          </a:p>
          <a:p>
            <a:pPr marL="0" indent="0">
              <a:buNone/>
            </a:pPr>
            <a:endParaRPr lang="en-AU" sz="1300" dirty="0">
              <a:solidFill>
                <a:srgbClr val="006600"/>
              </a:solidFill>
            </a:endParaRPr>
          </a:p>
          <a:p>
            <a:pPr marL="0" indent="0">
              <a:buNone/>
            </a:pPr>
            <a:r>
              <a:rPr lang="en-AU" sz="3500" b="1" dirty="0" smtClean="0">
                <a:solidFill>
                  <a:srgbClr val="660066"/>
                </a:solidFill>
              </a:rPr>
              <a:t>Built Form Guidelines </a:t>
            </a:r>
            <a:r>
              <a:rPr lang="en-AU" sz="3500" dirty="0" smtClean="0">
                <a:solidFill>
                  <a:srgbClr val="660066"/>
                </a:solidFill>
              </a:rPr>
              <a:t>and</a:t>
            </a:r>
            <a:r>
              <a:rPr lang="en-AU" sz="3500" b="1" dirty="0" smtClean="0">
                <a:solidFill>
                  <a:srgbClr val="660066"/>
                </a:solidFill>
              </a:rPr>
              <a:t> Open Space Guidelines</a:t>
            </a:r>
            <a:endParaRPr lang="en-AU" sz="3500" dirty="0" smtClean="0">
              <a:solidFill>
                <a:srgbClr val="660066"/>
              </a:solidFill>
            </a:endParaRPr>
          </a:p>
          <a:p>
            <a:pPr marL="0" indent="0">
              <a:buNone/>
            </a:pPr>
            <a:r>
              <a:rPr lang="en-AU" sz="3300" b="1" dirty="0">
                <a:solidFill>
                  <a:srgbClr val="660066"/>
                </a:solidFill>
              </a:rPr>
              <a:t>	</a:t>
            </a:r>
            <a:r>
              <a:rPr lang="en-AU" sz="3300" b="1" dirty="0" smtClean="0">
                <a:solidFill>
                  <a:srgbClr val="660066"/>
                </a:solidFill>
              </a:rPr>
              <a:t>	</a:t>
            </a:r>
            <a:r>
              <a:rPr lang="en-AU" sz="3300" dirty="0" smtClean="0">
                <a:solidFill>
                  <a:srgbClr val="660066"/>
                </a:solidFill>
              </a:rPr>
              <a:t>Landcom</a:t>
            </a:r>
          </a:p>
          <a:p>
            <a:pPr marL="0" indent="0">
              <a:buNone/>
            </a:pPr>
            <a:endParaRPr lang="en-AU" sz="1300" dirty="0" smtClean="0">
              <a:solidFill>
                <a:srgbClr val="660066"/>
              </a:solidFill>
            </a:endParaRPr>
          </a:p>
          <a:p>
            <a:pPr marL="0" indent="0">
              <a:buNone/>
            </a:pPr>
            <a:r>
              <a:rPr lang="en-AU" sz="3500" b="1" dirty="0" smtClean="0">
                <a:solidFill>
                  <a:srgbClr val="CC3300"/>
                </a:solidFill>
              </a:rPr>
              <a:t>Age-friendly built environments</a:t>
            </a:r>
          </a:p>
          <a:p>
            <a:pPr marL="0" indent="0">
              <a:buNone/>
            </a:pPr>
            <a:r>
              <a:rPr lang="en-AU" sz="3300" dirty="0">
                <a:solidFill>
                  <a:srgbClr val="CC3300"/>
                </a:solidFill>
              </a:rPr>
              <a:t>	</a:t>
            </a:r>
            <a:r>
              <a:rPr lang="en-AU" sz="3300" dirty="0" smtClean="0">
                <a:solidFill>
                  <a:srgbClr val="CC3300"/>
                </a:solidFill>
              </a:rPr>
              <a:t>	Australian Local Government Association</a:t>
            </a:r>
          </a:p>
          <a:p>
            <a:pPr marL="0" indent="0">
              <a:buNone/>
            </a:pPr>
            <a:endParaRPr lang="en-AU" sz="1300" dirty="0" smtClean="0">
              <a:solidFill>
                <a:srgbClr val="CC3300"/>
              </a:solidFill>
            </a:endParaRPr>
          </a:p>
          <a:p>
            <a:pPr marL="0" indent="0">
              <a:buNone/>
            </a:pPr>
            <a:r>
              <a:rPr lang="en-AU" sz="3500" b="1" dirty="0" smtClean="0">
                <a:solidFill>
                  <a:srgbClr val="006699"/>
                </a:solidFill>
              </a:rPr>
              <a:t>Building Dementia Friendly Neighbourhoods</a:t>
            </a:r>
          </a:p>
          <a:p>
            <a:pPr marL="0" indent="0">
              <a:buNone/>
            </a:pPr>
            <a:r>
              <a:rPr lang="en-AU" sz="3300" dirty="0" smtClean="0">
                <a:solidFill>
                  <a:srgbClr val="006699"/>
                </a:solidFill>
              </a:rPr>
              <a:t>		Alzheimer’s Australia</a:t>
            </a:r>
          </a:p>
          <a:p>
            <a:pPr marL="0" indent="0">
              <a:buNone/>
            </a:pPr>
            <a:endParaRPr lang="en-AU" sz="1500" dirty="0" smtClean="0">
              <a:solidFill>
                <a:srgbClr val="006699"/>
              </a:solidFill>
            </a:endParaRPr>
          </a:p>
          <a:p>
            <a:pPr marL="0" indent="0">
              <a:buNone/>
            </a:pPr>
            <a:r>
              <a:rPr lang="en-AU" sz="3500" b="1" dirty="0">
                <a:solidFill>
                  <a:srgbClr val="D60093"/>
                </a:solidFill>
              </a:rPr>
              <a:t>Development and Active Living</a:t>
            </a:r>
          </a:p>
          <a:p>
            <a:pPr marL="0" indent="0">
              <a:buNone/>
            </a:pPr>
            <a:r>
              <a:rPr lang="en-AU" b="1" dirty="0">
                <a:solidFill>
                  <a:srgbClr val="D60093"/>
                </a:solidFill>
              </a:rPr>
              <a:t>	</a:t>
            </a:r>
            <a:r>
              <a:rPr lang="en-AU" b="1" dirty="0" smtClean="0">
                <a:solidFill>
                  <a:srgbClr val="D60093"/>
                </a:solidFill>
              </a:rPr>
              <a:t>	</a:t>
            </a:r>
            <a:r>
              <a:rPr lang="en-AU" dirty="0" smtClean="0">
                <a:solidFill>
                  <a:srgbClr val="D60093"/>
                </a:solidFill>
              </a:rPr>
              <a:t>Premier’s </a:t>
            </a:r>
            <a:r>
              <a:rPr lang="en-AU" dirty="0">
                <a:solidFill>
                  <a:srgbClr val="D60093"/>
                </a:solidFill>
              </a:rPr>
              <a:t>Council on Active Living (PCAL)</a:t>
            </a:r>
          </a:p>
          <a:p>
            <a:endParaRPr lang="en-AU" dirty="0" smtClean="0">
              <a:solidFill>
                <a:srgbClr val="0070C0"/>
              </a:solidFill>
            </a:endParaRPr>
          </a:p>
          <a:p>
            <a:pPr marL="0" indent="0">
              <a:buNone/>
            </a:pPr>
            <a:endParaRPr lang="en-AU" dirty="0" smtClean="0">
              <a:solidFill>
                <a:srgbClr val="0070C0"/>
              </a:solidFill>
            </a:endParaRPr>
          </a:p>
          <a:p>
            <a:endParaRPr lang="en-AU" dirty="0">
              <a:solidFill>
                <a:srgbClr val="0070C0"/>
              </a:solidFill>
            </a:endParaRPr>
          </a:p>
        </p:txBody>
      </p:sp>
    </p:spTree>
    <p:extLst>
      <p:ext uri="{BB962C8B-B14F-4D97-AF65-F5344CB8AC3E}">
        <p14:creationId xmlns:p14="http://schemas.microsoft.com/office/powerpoint/2010/main" val="2212268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Guidelines and older people</a:t>
            </a:r>
            <a:endParaRPr lang="en-AU" dirty="0"/>
          </a:p>
        </p:txBody>
      </p:sp>
      <p:sp>
        <p:nvSpPr>
          <p:cNvPr id="3" name="Content Placeholder 2"/>
          <p:cNvSpPr>
            <a:spLocks noGrp="1"/>
          </p:cNvSpPr>
          <p:nvPr>
            <p:ph idx="1"/>
          </p:nvPr>
        </p:nvSpPr>
        <p:spPr>
          <a:xfrm>
            <a:off x="838200" y="1600200"/>
            <a:ext cx="8077200" cy="4475643"/>
          </a:xfrm>
        </p:spPr>
        <p:txBody>
          <a:bodyPr>
            <a:normAutofit/>
          </a:bodyPr>
          <a:lstStyle/>
          <a:p>
            <a:r>
              <a:rPr lang="en-AU" dirty="0"/>
              <a:t>Assuming general liveability factors are a given – specific aspects for older </a:t>
            </a:r>
            <a:r>
              <a:rPr lang="en-AU" dirty="0" smtClean="0"/>
              <a:t>population</a:t>
            </a:r>
            <a:r>
              <a:rPr lang="en-AU" dirty="0"/>
              <a:t>:</a:t>
            </a:r>
          </a:p>
          <a:p>
            <a:pPr lvl="1"/>
            <a:r>
              <a:rPr lang="en-AU" dirty="0"/>
              <a:t>Footpaths</a:t>
            </a:r>
          </a:p>
          <a:p>
            <a:pPr lvl="1"/>
            <a:r>
              <a:rPr lang="en-AU" dirty="0"/>
              <a:t>Seating</a:t>
            </a:r>
          </a:p>
          <a:p>
            <a:pPr lvl="1"/>
            <a:r>
              <a:rPr lang="en-AU" dirty="0"/>
              <a:t>Lighting</a:t>
            </a:r>
          </a:p>
          <a:p>
            <a:pPr lvl="1"/>
            <a:r>
              <a:rPr lang="en-AU" dirty="0"/>
              <a:t>Wayfinding</a:t>
            </a:r>
          </a:p>
          <a:p>
            <a:pPr lvl="1"/>
            <a:r>
              <a:rPr lang="en-AU" dirty="0"/>
              <a:t>Toilets</a:t>
            </a:r>
          </a:p>
          <a:p>
            <a:pPr lvl="1"/>
            <a:r>
              <a:rPr lang="en-AU" dirty="0"/>
              <a:t>Parking</a:t>
            </a:r>
          </a:p>
          <a:p>
            <a:pPr marL="0" indent="0">
              <a:buNone/>
            </a:pPr>
            <a:endParaRPr lang="en-AU" dirty="0"/>
          </a:p>
        </p:txBody>
      </p:sp>
    </p:spTree>
    <p:extLst>
      <p:ext uri="{BB962C8B-B14F-4D97-AF65-F5344CB8AC3E}">
        <p14:creationId xmlns:p14="http://schemas.microsoft.com/office/powerpoint/2010/main" val="11027068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a:xfrm>
            <a:off x="457200" y="2133600"/>
            <a:ext cx="8229600" cy="2590799"/>
          </a:xfrm>
        </p:spPr>
        <p:txBody>
          <a:bodyPr>
            <a:normAutofit fontScale="92500" lnSpcReduction="10000"/>
          </a:bodyPr>
          <a:lstStyle/>
          <a:p>
            <a:pPr marL="0" indent="0" algn="ctr">
              <a:buNone/>
            </a:pPr>
            <a:r>
              <a:rPr lang="en-AU" sz="4800" dirty="0" smtClean="0"/>
              <a:t>What are the issues for </a:t>
            </a:r>
          </a:p>
          <a:p>
            <a:pPr marL="0" indent="0" algn="ctr">
              <a:buNone/>
            </a:pPr>
            <a:r>
              <a:rPr lang="en-AU" sz="4800" dirty="0" smtClean="0"/>
              <a:t>[Council Name]?</a:t>
            </a:r>
          </a:p>
          <a:p>
            <a:pPr marL="0" indent="0" algn="ctr">
              <a:buNone/>
            </a:pPr>
            <a:endParaRPr lang="en-AU" dirty="0"/>
          </a:p>
          <a:p>
            <a:pPr marL="0" indent="0" algn="ctr">
              <a:buNone/>
            </a:pPr>
            <a:r>
              <a:rPr lang="en-AU" dirty="0" smtClean="0"/>
              <a:t>(room here to insert a graphic or logo if desired)</a:t>
            </a:r>
            <a:endParaRPr lang="en-AU" dirty="0"/>
          </a:p>
        </p:txBody>
      </p:sp>
    </p:spTree>
    <p:extLst>
      <p:ext uri="{BB962C8B-B14F-4D97-AF65-F5344CB8AC3E}">
        <p14:creationId xmlns:p14="http://schemas.microsoft.com/office/powerpoint/2010/main" val="3450652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 to Activity 1</a:t>
            </a:r>
            <a:endParaRPr lang="en-AU" dirty="0"/>
          </a:p>
        </p:txBody>
      </p:sp>
      <p:pic>
        <p:nvPicPr>
          <p:cNvPr id="6150" name="Picture 6" descr="S:\Images\Shutterstock - 2013\outdoor portrait of senior asian couple _60257494.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659248" y="1948787"/>
            <a:ext cx="3926149" cy="31128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JaneB\Pictures\grandparent.jp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6927" y="1406236"/>
            <a:ext cx="2630978" cy="2439785"/>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S:\Images\Shutterstock - 2013\Portrait of senior woman taken during sewing on a machine_10020849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67370" y="1371600"/>
            <a:ext cx="297180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S:\Images\Shutterstock - 2013\Elderly woman with pet dog _61718260.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381000" y="3930630"/>
            <a:ext cx="2923336" cy="2598336"/>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S:\Images\Shutterstock - 2013\Active senior man in the swimming pool_3615597.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779915" y="3505200"/>
            <a:ext cx="2364085" cy="2711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955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Archetypal Older Person</a:t>
            </a:r>
            <a:endParaRPr lang="en-AU" dirty="0"/>
          </a:p>
        </p:txBody>
      </p:sp>
      <p:sp>
        <p:nvSpPr>
          <p:cNvPr id="3" name="Content Placeholder 2"/>
          <p:cNvSpPr>
            <a:spLocks noGrp="1"/>
          </p:cNvSpPr>
          <p:nvPr>
            <p:ph idx="1"/>
          </p:nvPr>
        </p:nvSpPr>
        <p:spPr/>
        <p:txBody>
          <a:bodyPr/>
          <a:lstStyle/>
          <a:p>
            <a:r>
              <a:rPr lang="en-AU" dirty="0"/>
              <a:t>Create a person and their story using information about people you know.</a:t>
            </a:r>
          </a:p>
          <a:p>
            <a:r>
              <a:rPr lang="en-AU" dirty="0"/>
              <a:t>Some things to think about:</a:t>
            </a:r>
          </a:p>
          <a:p>
            <a:pPr lvl="1"/>
            <a:r>
              <a:rPr lang="en-AU" dirty="0"/>
              <a:t>Where are they </a:t>
            </a:r>
            <a:r>
              <a:rPr lang="en-AU" dirty="0" smtClean="0"/>
              <a:t>living, and who with? </a:t>
            </a:r>
          </a:p>
          <a:p>
            <a:pPr lvl="1"/>
            <a:r>
              <a:rPr lang="en-AU" dirty="0" smtClean="0"/>
              <a:t>Do they have family connections?</a:t>
            </a:r>
            <a:endParaRPr lang="en-AU" dirty="0"/>
          </a:p>
          <a:p>
            <a:pPr lvl="1"/>
            <a:r>
              <a:rPr lang="en-AU" dirty="0"/>
              <a:t>What activities are they involved in?</a:t>
            </a:r>
          </a:p>
          <a:p>
            <a:pPr lvl="1"/>
            <a:r>
              <a:rPr lang="en-AU" dirty="0"/>
              <a:t>What are their aspirations?</a:t>
            </a:r>
          </a:p>
          <a:p>
            <a:pPr lvl="1"/>
            <a:r>
              <a:rPr lang="en-AU" dirty="0"/>
              <a:t>What would they like to do but can’t</a:t>
            </a:r>
            <a:r>
              <a:rPr lang="en-AU" dirty="0" smtClean="0"/>
              <a:t>?</a:t>
            </a:r>
            <a:endParaRPr lang="en-AU" dirty="0"/>
          </a:p>
        </p:txBody>
      </p:sp>
    </p:spTree>
    <p:extLst>
      <p:ext uri="{BB962C8B-B14F-4D97-AF65-F5344CB8AC3E}">
        <p14:creationId xmlns:p14="http://schemas.microsoft.com/office/powerpoint/2010/main" val="3837372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Outline of the Day</a:t>
            </a:r>
            <a:endParaRPr lang="en-AU" dirty="0"/>
          </a:p>
        </p:txBody>
      </p:sp>
      <p:sp>
        <p:nvSpPr>
          <p:cNvPr id="3" name="Content Placeholder 2"/>
          <p:cNvSpPr>
            <a:spLocks noGrp="1"/>
          </p:cNvSpPr>
          <p:nvPr>
            <p:ph idx="1"/>
          </p:nvPr>
        </p:nvSpPr>
        <p:spPr>
          <a:xfrm>
            <a:off x="457200" y="1600200"/>
            <a:ext cx="8534400" cy="4475643"/>
          </a:xfrm>
        </p:spPr>
        <p:txBody>
          <a:bodyPr/>
          <a:lstStyle/>
          <a:p>
            <a:r>
              <a:rPr lang="en-AU" dirty="0"/>
              <a:t>Setting the scene</a:t>
            </a:r>
          </a:p>
          <a:p>
            <a:r>
              <a:rPr lang="en-AU" dirty="0"/>
              <a:t>Older people - Who are we really talking about?</a:t>
            </a:r>
          </a:p>
          <a:p>
            <a:r>
              <a:rPr lang="en-AU" dirty="0"/>
              <a:t>Interacting with the built environment</a:t>
            </a:r>
          </a:p>
          <a:p>
            <a:r>
              <a:rPr lang="en-AU" dirty="0"/>
              <a:t>Where do older people fit in the strategic plan?</a:t>
            </a:r>
          </a:p>
          <a:p>
            <a:r>
              <a:rPr lang="en-AU" dirty="0"/>
              <a:t>Actions from the day</a:t>
            </a:r>
          </a:p>
          <a:p>
            <a:endParaRPr lang="en-AU" dirty="0"/>
          </a:p>
        </p:txBody>
      </p:sp>
    </p:spTree>
    <p:extLst>
      <p:ext uri="{BB962C8B-B14F-4D97-AF65-F5344CB8AC3E}">
        <p14:creationId xmlns:p14="http://schemas.microsoft.com/office/powerpoint/2010/main" val="3697796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Review the Archetypes</a:t>
            </a:r>
            <a:endParaRPr lang="en-AU" dirty="0"/>
          </a:p>
        </p:txBody>
      </p:sp>
      <p:sp>
        <p:nvSpPr>
          <p:cNvPr id="3" name="Content Placeholder 2"/>
          <p:cNvSpPr>
            <a:spLocks noGrp="1"/>
          </p:cNvSpPr>
          <p:nvPr>
            <p:ph idx="1"/>
          </p:nvPr>
        </p:nvSpPr>
        <p:spPr/>
        <p:txBody>
          <a:bodyPr/>
          <a:lstStyle/>
          <a:p>
            <a:r>
              <a:rPr lang="en-AU" dirty="0"/>
              <a:t>View the other archetypes</a:t>
            </a:r>
          </a:p>
          <a:p>
            <a:r>
              <a:rPr lang="en-AU" dirty="0"/>
              <a:t>What thoughts and ideas are most important or relevant?</a:t>
            </a:r>
          </a:p>
          <a:p>
            <a:r>
              <a:rPr lang="en-AU" dirty="0"/>
              <a:t>Are there any thoughts and ideas new to you?</a:t>
            </a:r>
          </a:p>
          <a:p>
            <a:r>
              <a:rPr lang="en-AU" dirty="0"/>
              <a:t>Give these a star</a:t>
            </a:r>
          </a:p>
          <a:p>
            <a:pPr marL="0" indent="0">
              <a:buNone/>
            </a:pPr>
            <a:endParaRPr lang="en-AU" dirty="0"/>
          </a:p>
        </p:txBody>
      </p:sp>
    </p:spTree>
    <p:extLst>
      <p:ext uri="{BB962C8B-B14F-4D97-AF65-F5344CB8AC3E}">
        <p14:creationId xmlns:p14="http://schemas.microsoft.com/office/powerpoint/2010/main" val="3635719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 to Activity 2</a:t>
            </a:r>
            <a:endParaRPr lang="en-AU" dirty="0"/>
          </a:p>
        </p:txBody>
      </p:sp>
      <p:pic>
        <p:nvPicPr>
          <p:cNvPr id="4" name="Picture 2" descr="C:\Users\JaneB\Pictures\Bus stop no footpath.jpg"/>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r="-14062"/>
          <a:stretch/>
        </p:blipFill>
        <p:spPr bwMode="auto">
          <a:xfrm>
            <a:off x="1828800" y="1524000"/>
            <a:ext cx="5966884" cy="4475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420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for Activity 2</a:t>
            </a:r>
            <a:endParaRPr lang="en-AU" dirty="0"/>
          </a:p>
        </p:txBody>
      </p:sp>
      <p:pic>
        <p:nvPicPr>
          <p:cNvPr id="4" name="Picture 2" descr="C:\Users\JaneB\Pictures\Bus stop nature strip.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1371600"/>
            <a:ext cx="619760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3776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Every Picture Tells a Story</a:t>
            </a:r>
            <a:endParaRPr lang="en-AU" dirty="0"/>
          </a:p>
        </p:txBody>
      </p:sp>
      <p:sp>
        <p:nvSpPr>
          <p:cNvPr id="3" name="Content Placeholder 2"/>
          <p:cNvSpPr>
            <a:spLocks noGrp="1"/>
          </p:cNvSpPr>
          <p:nvPr>
            <p:ph idx="1"/>
          </p:nvPr>
        </p:nvSpPr>
        <p:spPr/>
        <p:txBody>
          <a:bodyPr/>
          <a:lstStyle/>
          <a:p>
            <a:r>
              <a:rPr lang="en-AU" dirty="0" smtClean="0"/>
              <a:t>Look at the picture and view it through the eyes of an older person</a:t>
            </a:r>
          </a:p>
          <a:p>
            <a:r>
              <a:rPr lang="en-AU" dirty="0" smtClean="0"/>
              <a:t>Make notes in the space beneath the picture</a:t>
            </a:r>
          </a:p>
          <a:p>
            <a:r>
              <a:rPr lang="en-AU" dirty="0" smtClean="0"/>
              <a:t>When ready, discuss the pictures together </a:t>
            </a:r>
          </a:p>
          <a:p>
            <a:r>
              <a:rPr lang="en-AU" dirty="0" smtClean="0"/>
              <a:t>Identify the common themes in the pictures</a:t>
            </a:r>
          </a:p>
          <a:p>
            <a:endParaRPr lang="en-AU" dirty="0"/>
          </a:p>
        </p:txBody>
      </p:sp>
    </p:spTree>
    <p:extLst>
      <p:ext uri="{BB962C8B-B14F-4D97-AF65-F5344CB8AC3E}">
        <p14:creationId xmlns:p14="http://schemas.microsoft.com/office/powerpoint/2010/main" val="2818670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did other people find?</a:t>
            </a:r>
            <a:endParaRPr lang="en-AU"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5742137" y="1334387"/>
            <a:ext cx="3401863" cy="2548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27" y="3810000"/>
            <a:ext cx="3124200" cy="2344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717223" y="2620609"/>
            <a:ext cx="3304309" cy="2597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0" y="1371600"/>
            <a:ext cx="2895600" cy="2498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E:\IMGP1420.jpg"/>
          <p:cNvPicPr/>
          <p:nvPr/>
        </p:nvPicPr>
        <p:blipFill>
          <a:blip r:embed="rId7" cstate="screen">
            <a:extLst>
              <a:ext uri="{28A0092B-C50C-407E-A947-70E740481C1C}">
                <a14:useLocalDpi xmlns:a14="http://schemas.microsoft.com/office/drawing/2010/main"/>
              </a:ext>
            </a:extLst>
          </a:blip>
          <a:srcRect/>
          <a:stretch>
            <a:fillRect/>
          </a:stretch>
        </p:blipFill>
        <p:spPr bwMode="auto">
          <a:xfrm>
            <a:off x="5943600" y="3816927"/>
            <a:ext cx="3214255" cy="2414588"/>
          </a:xfrm>
          <a:prstGeom prst="rect">
            <a:avLst/>
          </a:prstGeom>
          <a:noFill/>
          <a:ln>
            <a:noFill/>
          </a:ln>
        </p:spPr>
      </p:pic>
    </p:spTree>
    <p:extLst>
      <p:ext uri="{BB962C8B-B14F-4D97-AF65-F5344CB8AC3E}">
        <p14:creationId xmlns:p14="http://schemas.microsoft.com/office/powerpoint/2010/main" val="2133796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Summary of Activities</a:t>
            </a:r>
            <a:endParaRPr lang="en-AU" dirty="0"/>
          </a:p>
        </p:txBody>
      </p:sp>
      <p:sp>
        <p:nvSpPr>
          <p:cNvPr id="3" name="Content Placeholder 2"/>
          <p:cNvSpPr>
            <a:spLocks noGrp="1"/>
          </p:cNvSpPr>
          <p:nvPr>
            <p:ph idx="1"/>
          </p:nvPr>
        </p:nvSpPr>
        <p:spPr/>
        <p:txBody>
          <a:bodyPr/>
          <a:lstStyle/>
          <a:p>
            <a:r>
              <a:rPr lang="en-AU" dirty="0" smtClean="0"/>
              <a:t>Population is ageing – more older people than younger people in 50 years</a:t>
            </a:r>
          </a:p>
          <a:p>
            <a:r>
              <a:rPr lang="en-AU" dirty="0" smtClean="0"/>
              <a:t>Older people are not all the same</a:t>
            </a:r>
          </a:p>
          <a:p>
            <a:r>
              <a:rPr lang="en-AU" dirty="0" smtClean="0"/>
              <a:t>Still contribute – child care, paid work, volunteer hours, study and learning</a:t>
            </a:r>
          </a:p>
          <a:p>
            <a:r>
              <a:rPr lang="en-AU" dirty="0" smtClean="0"/>
              <a:t>Mostly want to age in their own home</a:t>
            </a:r>
          </a:p>
          <a:p>
            <a:r>
              <a:rPr lang="en-AU" dirty="0" smtClean="0"/>
              <a:t>Reluctant to move house</a:t>
            </a:r>
          </a:p>
          <a:p>
            <a:endParaRPr lang="en-AU" dirty="0"/>
          </a:p>
        </p:txBody>
      </p:sp>
    </p:spTree>
    <p:extLst>
      <p:ext uri="{BB962C8B-B14F-4D97-AF65-F5344CB8AC3E}">
        <p14:creationId xmlns:p14="http://schemas.microsoft.com/office/powerpoint/2010/main" val="28211961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we’ve realised …</a:t>
            </a:r>
            <a:endParaRPr lang="en-AU" dirty="0"/>
          </a:p>
        </p:txBody>
      </p:sp>
      <p:sp>
        <p:nvSpPr>
          <p:cNvPr id="3" name="Content Placeholder 2"/>
          <p:cNvSpPr>
            <a:spLocks noGrp="1"/>
          </p:cNvSpPr>
          <p:nvPr>
            <p:ph idx="1"/>
          </p:nvPr>
        </p:nvSpPr>
        <p:spPr>
          <a:xfrm>
            <a:off x="457200" y="1371600"/>
            <a:ext cx="8229600" cy="4572000"/>
          </a:xfrm>
        </p:spPr>
        <p:txBody>
          <a:bodyPr/>
          <a:lstStyle/>
          <a:p>
            <a:r>
              <a:rPr lang="en-AU" dirty="0"/>
              <a:t>Built environment not very age friendly </a:t>
            </a:r>
          </a:p>
          <a:p>
            <a:r>
              <a:rPr lang="en-AU" dirty="0" smtClean="0"/>
              <a:t>Disability </a:t>
            </a:r>
            <a:r>
              <a:rPr lang="en-AU" dirty="0"/>
              <a:t>access </a:t>
            </a:r>
            <a:r>
              <a:rPr lang="en-AU" dirty="0" smtClean="0"/>
              <a:t>standards not sufficient</a:t>
            </a:r>
            <a:endParaRPr lang="en-AU" dirty="0"/>
          </a:p>
          <a:p>
            <a:r>
              <a:rPr lang="en-AU" dirty="0"/>
              <a:t>Attitudes play out in everything from policy development to putting down concrete</a:t>
            </a:r>
          </a:p>
          <a:p>
            <a:r>
              <a:rPr lang="en-AU" dirty="0"/>
              <a:t>We have to think more inclusively about everything</a:t>
            </a:r>
          </a:p>
          <a:p>
            <a:r>
              <a:rPr lang="en-AU" dirty="0"/>
              <a:t>It’s not all about aged care – it’s aged LIVING</a:t>
            </a:r>
          </a:p>
          <a:p>
            <a:endParaRPr lang="en-AU" dirty="0"/>
          </a:p>
        </p:txBody>
      </p:sp>
    </p:spTree>
    <p:extLst>
      <p:ext uri="{BB962C8B-B14F-4D97-AF65-F5344CB8AC3E}">
        <p14:creationId xmlns:p14="http://schemas.microsoft.com/office/powerpoint/2010/main" val="500713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does it mean for local government?</a:t>
            </a:r>
            <a:endParaRPr lang="en-AU" dirty="0"/>
          </a:p>
        </p:txBody>
      </p:sp>
      <p:sp>
        <p:nvSpPr>
          <p:cNvPr id="3" name="Content Placeholder 2"/>
          <p:cNvSpPr>
            <a:spLocks noGrp="1"/>
          </p:cNvSpPr>
          <p:nvPr>
            <p:ph idx="1"/>
          </p:nvPr>
        </p:nvSpPr>
        <p:spPr>
          <a:xfrm>
            <a:off x="914400" y="1600200"/>
            <a:ext cx="7239000" cy="4475643"/>
          </a:xfrm>
        </p:spPr>
        <p:txBody>
          <a:bodyPr/>
          <a:lstStyle/>
          <a:p>
            <a:r>
              <a:rPr lang="en-AU" dirty="0"/>
              <a:t>Approach to all things </a:t>
            </a:r>
            <a:r>
              <a:rPr lang="en-AU" dirty="0" smtClean="0"/>
              <a:t>needs to </a:t>
            </a:r>
            <a:r>
              <a:rPr lang="en-AU" dirty="0"/>
              <a:t>be age-friendly</a:t>
            </a:r>
          </a:p>
          <a:p>
            <a:r>
              <a:rPr lang="en-AU" dirty="0"/>
              <a:t>Have to think now about 10-20 years time</a:t>
            </a:r>
          </a:p>
          <a:p>
            <a:r>
              <a:rPr lang="en-AU" dirty="0"/>
              <a:t>Has to be inherent in Community Strategic Plan</a:t>
            </a:r>
          </a:p>
          <a:p>
            <a:endParaRPr lang="en-AU" dirty="0"/>
          </a:p>
        </p:txBody>
      </p:sp>
    </p:spTree>
    <p:extLst>
      <p:ext uri="{BB962C8B-B14F-4D97-AF65-F5344CB8AC3E}">
        <p14:creationId xmlns:p14="http://schemas.microsoft.com/office/powerpoint/2010/main" val="3173532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Age Friendly Communities</a:t>
            </a:r>
            <a:br>
              <a:rPr lang="en-AU" dirty="0" smtClean="0"/>
            </a:br>
            <a:r>
              <a:rPr lang="en-AU" dirty="0" smtClean="0"/>
              <a:t>Workshop</a:t>
            </a:r>
            <a:endParaRPr lang="en-AU" dirty="0"/>
          </a:p>
        </p:txBody>
      </p:sp>
      <p:sp>
        <p:nvSpPr>
          <p:cNvPr id="3" name="Subtitle 2"/>
          <p:cNvSpPr>
            <a:spLocks noGrp="1"/>
          </p:cNvSpPr>
          <p:nvPr>
            <p:ph type="subTitle" idx="1"/>
          </p:nvPr>
        </p:nvSpPr>
        <p:spPr>
          <a:xfrm>
            <a:off x="2514600" y="3733800"/>
            <a:ext cx="3657600" cy="1295400"/>
          </a:xfrm>
        </p:spPr>
        <p:txBody>
          <a:bodyPr/>
          <a:lstStyle/>
          <a:p>
            <a:r>
              <a:rPr lang="en-AU" dirty="0" smtClean="0"/>
              <a:t>Council Logo can be added here</a:t>
            </a:r>
            <a:endParaRPr lang="en-AU" dirty="0"/>
          </a:p>
        </p:txBody>
      </p:sp>
    </p:spTree>
    <p:extLst>
      <p:ext uri="{BB962C8B-B14F-4D97-AF65-F5344CB8AC3E}">
        <p14:creationId xmlns:p14="http://schemas.microsoft.com/office/powerpoint/2010/main" val="34544612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Joining the Dots</a:t>
            </a:r>
            <a:endParaRPr lang="en-AU" dirty="0"/>
          </a:p>
        </p:txBody>
      </p:sp>
      <p:sp>
        <p:nvSpPr>
          <p:cNvPr id="3" name="Content Placeholder 2"/>
          <p:cNvSpPr>
            <a:spLocks noGrp="1"/>
          </p:cNvSpPr>
          <p:nvPr>
            <p:ph idx="1"/>
          </p:nvPr>
        </p:nvSpPr>
        <p:spPr/>
        <p:txBody>
          <a:bodyPr>
            <a:normAutofit lnSpcReduction="10000"/>
          </a:bodyPr>
          <a:lstStyle/>
          <a:p>
            <a:pPr marL="0" indent="0">
              <a:buNone/>
            </a:pPr>
            <a:r>
              <a:rPr lang="en-AU" dirty="0"/>
              <a:t>Policy focus </a:t>
            </a:r>
            <a:r>
              <a:rPr lang="en-AU" dirty="0" smtClean="0"/>
              <a:t>on:</a:t>
            </a:r>
            <a:endParaRPr lang="en-AU" dirty="0"/>
          </a:p>
          <a:p>
            <a:r>
              <a:rPr lang="en-AU" dirty="0"/>
              <a:t>The public built environment</a:t>
            </a:r>
          </a:p>
          <a:p>
            <a:r>
              <a:rPr lang="en-AU" dirty="0"/>
              <a:t>Special accommodation</a:t>
            </a:r>
          </a:p>
          <a:p>
            <a:r>
              <a:rPr lang="en-AU" dirty="0"/>
              <a:t>Separate housing </a:t>
            </a:r>
          </a:p>
          <a:p>
            <a:r>
              <a:rPr lang="en-AU" dirty="0"/>
              <a:t>But where will most people grow old?  </a:t>
            </a:r>
          </a:p>
          <a:p>
            <a:pPr marL="0" indent="0">
              <a:buNone/>
            </a:pPr>
            <a:r>
              <a:rPr lang="en-AU" dirty="0"/>
              <a:t>	At home in their local community</a:t>
            </a:r>
          </a:p>
          <a:p>
            <a:r>
              <a:rPr lang="en-AU" dirty="0"/>
              <a:t>This is where </a:t>
            </a:r>
            <a:r>
              <a:rPr lang="en-AU" dirty="0" smtClean="0"/>
              <a:t>most say they want </a:t>
            </a:r>
            <a:r>
              <a:rPr lang="en-AU" dirty="0"/>
              <a:t>to age</a:t>
            </a:r>
          </a:p>
          <a:p>
            <a:pPr marL="0" indent="0">
              <a:buNone/>
            </a:pPr>
            <a:r>
              <a:rPr lang="en-AU" dirty="0"/>
              <a:t>						BUT… </a:t>
            </a:r>
          </a:p>
        </p:txBody>
      </p:sp>
    </p:spTree>
    <p:extLst>
      <p:ext uri="{BB962C8B-B14F-4D97-AF65-F5344CB8AC3E}">
        <p14:creationId xmlns:p14="http://schemas.microsoft.com/office/powerpoint/2010/main" val="2553877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Background</a:t>
            </a:r>
            <a:endParaRPr lang="en-AU" dirty="0"/>
          </a:p>
        </p:txBody>
      </p:sp>
      <p:sp>
        <p:nvSpPr>
          <p:cNvPr id="3" name="Content Placeholder 2"/>
          <p:cNvSpPr>
            <a:spLocks noGrp="1"/>
          </p:cNvSpPr>
          <p:nvPr>
            <p:ph idx="1"/>
          </p:nvPr>
        </p:nvSpPr>
        <p:spPr/>
        <p:txBody>
          <a:bodyPr/>
          <a:lstStyle/>
          <a:p>
            <a:r>
              <a:rPr lang="en-AU" dirty="0"/>
              <a:t>Council on the Ageing (COTA NSW) funded by Office for Ageing, NSW Department of Family and Community Services</a:t>
            </a:r>
          </a:p>
          <a:p>
            <a:r>
              <a:rPr lang="en-AU" dirty="0"/>
              <a:t>Follow on from Local Government and Ageing Report (O’Brien and Phibbs)</a:t>
            </a:r>
          </a:p>
          <a:p>
            <a:r>
              <a:rPr lang="en-AU" dirty="0"/>
              <a:t>To develop a resource to help local government prepare for an ageing population</a:t>
            </a:r>
          </a:p>
          <a:p>
            <a:r>
              <a:rPr lang="en-AU" dirty="0"/>
              <a:t>This workshop is part of that resource package</a:t>
            </a:r>
          </a:p>
          <a:p>
            <a:endParaRPr lang="en-AU" dirty="0"/>
          </a:p>
        </p:txBody>
      </p:sp>
    </p:spTree>
    <p:extLst>
      <p:ext uri="{BB962C8B-B14F-4D97-AF65-F5344CB8AC3E}">
        <p14:creationId xmlns:p14="http://schemas.microsoft.com/office/powerpoint/2010/main" val="1937947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Joining the Dots</a:t>
            </a:r>
            <a:endParaRPr lang="en-AU" dirty="0"/>
          </a:p>
        </p:txBody>
      </p:sp>
      <p:sp>
        <p:nvSpPr>
          <p:cNvPr id="3" name="Content Placeholder 2"/>
          <p:cNvSpPr>
            <a:spLocks noGrp="1"/>
          </p:cNvSpPr>
          <p:nvPr>
            <p:ph idx="1"/>
          </p:nvPr>
        </p:nvSpPr>
        <p:spPr>
          <a:xfrm>
            <a:off x="457200" y="1447800"/>
            <a:ext cx="8229600" cy="4475643"/>
          </a:xfrm>
        </p:spPr>
        <p:txBody>
          <a:bodyPr/>
          <a:lstStyle/>
          <a:p>
            <a:r>
              <a:rPr lang="en-AU" dirty="0"/>
              <a:t>Focus is on aged care not aged living</a:t>
            </a:r>
          </a:p>
          <a:p>
            <a:r>
              <a:rPr lang="en-AU" dirty="0"/>
              <a:t>Shortage of everyday housing to suit older people</a:t>
            </a:r>
          </a:p>
          <a:p>
            <a:r>
              <a:rPr lang="en-AU" dirty="0"/>
              <a:t>Homes as well as public domain needs to support people – join the dots</a:t>
            </a:r>
          </a:p>
          <a:p>
            <a:r>
              <a:rPr lang="en-AU" dirty="0"/>
              <a:t>Going to residential care before they need to</a:t>
            </a:r>
          </a:p>
          <a:p>
            <a:r>
              <a:rPr lang="en-AU" dirty="0"/>
              <a:t>IS THIS SUSTAINABLE?</a:t>
            </a:r>
          </a:p>
          <a:p>
            <a:pPr marL="0" indent="0">
              <a:buNone/>
            </a:pPr>
            <a:endParaRPr lang="en-AU" dirty="0"/>
          </a:p>
        </p:txBody>
      </p:sp>
    </p:spTree>
    <p:extLst>
      <p:ext uri="{BB962C8B-B14F-4D97-AF65-F5344CB8AC3E}">
        <p14:creationId xmlns:p14="http://schemas.microsoft.com/office/powerpoint/2010/main" val="8655936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 to Activity 4</a:t>
            </a:r>
            <a:endParaRPr lang="en-AU" dirty="0"/>
          </a:p>
        </p:txBody>
      </p:sp>
      <p:sp>
        <p:nvSpPr>
          <p:cNvPr id="3" name="Content Placeholder 2"/>
          <p:cNvSpPr>
            <a:spLocks noGrp="1"/>
          </p:cNvSpPr>
          <p:nvPr>
            <p:ph idx="1"/>
          </p:nvPr>
        </p:nvSpPr>
        <p:spPr>
          <a:xfrm>
            <a:off x="1447800" y="1981201"/>
            <a:ext cx="5334000" cy="3733800"/>
          </a:xfrm>
        </p:spPr>
        <p:txBody>
          <a:bodyPr/>
          <a:lstStyle/>
          <a:p>
            <a:pPr marL="0" indent="0" algn="ctr">
              <a:buNone/>
            </a:pPr>
            <a:r>
              <a:rPr lang="en-AU" dirty="0"/>
              <a:t>[Council Name]   </a:t>
            </a:r>
            <a:endParaRPr lang="en-AU" dirty="0" smtClean="0"/>
          </a:p>
          <a:p>
            <a:pPr marL="0" indent="0" algn="ctr">
              <a:buNone/>
            </a:pPr>
            <a:r>
              <a:rPr lang="en-AU" dirty="0" smtClean="0"/>
              <a:t>Community </a:t>
            </a:r>
            <a:r>
              <a:rPr lang="en-AU" dirty="0"/>
              <a:t>Strategic Plan</a:t>
            </a:r>
          </a:p>
          <a:p>
            <a:pPr marL="0" indent="0">
              <a:buNone/>
            </a:pPr>
            <a:endParaRPr lang="en-AU" dirty="0" smtClean="0"/>
          </a:p>
          <a:p>
            <a:pPr marL="0" indent="0">
              <a:buNone/>
            </a:pPr>
            <a:endParaRPr lang="en-AU" dirty="0"/>
          </a:p>
          <a:p>
            <a:pPr marL="0" indent="0" algn="ctr">
              <a:buNone/>
            </a:pPr>
            <a:r>
              <a:rPr lang="en-AU" sz="2000" dirty="0" smtClean="0"/>
              <a:t>[Can insert graphic or logo]</a:t>
            </a:r>
            <a:endParaRPr lang="en-AU" sz="2000" dirty="0"/>
          </a:p>
        </p:txBody>
      </p:sp>
    </p:spTree>
    <p:extLst>
      <p:ext uri="{BB962C8B-B14F-4D97-AF65-F5344CB8AC3E}">
        <p14:creationId xmlns:p14="http://schemas.microsoft.com/office/powerpoint/2010/main" val="36751201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[Council] Vision</a:t>
            </a:r>
            <a:endParaRPr lang="en-AU" dirty="0"/>
          </a:p>
        </p:txBody>
      </p:sp>
      <p:sp>
        <p:nvSpPr>
          <p:cNvPr id="3" name="Content Placeholder 2"/>
          <p:cNvSpPr>
            <a:spLocks noGrp="1"/>
          </p:cNvSpPr>
          <p:nvPr>
            <p:ph idx="1"/>
          </p:nvPr>
        </p:nvSpPr>
        <p:spPr/>
        <p:txBody>
          <a:bodyPr/>
          <a:lstStyle/>
          <a:p>
            <a:pPr marL="0" indent="0" algn="ctr">
              <a:buNone/>
            </a:pPr>
            <a:r>
              <a:rPr lang="en-AU" dirty="0" smtClean="0"/>
              <a:t>[Put vision in centre of slide]</a:t>
            </a:r>
            <a:endParaRPr lang="en-AU" dirty="0"/>
          </a:p>
        </p:txBody>
      </p:sp>
    </p:spTree>
    <p:extLst>
      <p:ext uri="{BB962C8B-B14F-4D97-AF65-F5344CB8AC3E}">
        <p14:creationId xmlns:p14="http://schemas.microsoft.com/office/powerpoint/2010/main" val="19260940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CSP Goals</a:t>
            </a:r>
            <a:endParaRPr lang="en-AU" dirty="0"/>
          </a:p>
        </p:txBody>
      </p:sp>
      <p:sp>
        <p:nvSpPr>
          <p:cNvPr id="3" name="Content Placeholder 2"/>
          <p:cNvSpPr>
            <a:spLocks noGrp="1"/>
          </p:cNvSpPr>
          <p:nvPr>
            <p:ph idx="1"/>
          </p:nvPr>
        </p:nvSpPr>
        <p:spPr/>
        <p:txBody>
          <a:bodyPr/>
          <a:lstStyle/>
          <a:p>
            <a:r>
              <a:rPr lang="en-AU" dirty="0" smtClean="0"/>
              <a:t>[List goals here]</a:t>
            </a:r>
            <a:endParaRPr lang="en-AU" dirty="0"/>
          </a:p>
        </p:txBody>
      </p:sp>
    </p:spTree>
    <p:extLst>
      <p:ext uri="{BB962C8B-B14F-4D97-AF65-F5344CB8AC3E}">
        <p14:creationId xmlns:p14="http://schemas.microsoft.com/office/powerpoint/2010/main" val="25095292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855"/>
            <a:ext cx="9144000" cy="1417638"/>
          </a:xfrm>
        </p:spPr>
        <p:txBody>
          <a:bodyPr/>
          <a:lstStyle/>
          <a:p>
            <a:r>
              <a:rPr lang="en-AU" dirty="0" smtClean="0"/>
              <a:t>Example 1</a:t>
            </a:r>
            <a:endParaRPr lang="en-AU" dirty="0"/>
          </a:p>
        </p:txBody>
      </p:sp>
      <p:sp>
        <p:nvSpPr>
          <p:cNvPr id="3" name="Content Placeholder 2"/>
          <p:cNvSpPr>
            <a:spLocks noGrp="1"/>
          </p:cNvSpPr>
          <p:nvPr>
            <p:ph idx="1"/>
          </p:nvPr>
        </p:nvSpPr>
        <p:spPr>
          <a:xfrm>
            <a:off x="457200" y="1524000"/>
            <a:ext cx="8229600" cy="4475643"/>
          </a:xfrm>
        </p:spPr>
        <p:txBody>
          <a:bodyPr/>
          <a:lstStyle/>
          <a:p>
            <a:pPr marL="0" indent="0">
              <a:buNone/>
            </a:pPr>
            <a:r>
              <a:rPr lang="en-AU" b="1" dirty="0"/>
              <a:t>People Goals: </a:t>
            </a:r>
          </a:p>
          <a:p>
            <a:r>
              <a:rPr lang="en-AU" dirty="0"/>
              <a:t>What are the particular issues for older people in accessing cultural, recreational and sporting events?</a:t>
            </a:r>
          </a:p>
          <a:p>
            <a:r>
              <a:rPr lang="en-AU" dirty="0" smtClean="0"/>
              <a:t>Are older people encouraged to participate in arts and sporting events?</a:t>
            </a:r>
            <a:endParaRPr lang="en-AU" dirty="0"/>
          </a:p>
          <a:p>
            <a:r>
              <a:rPr lang="en-AU" dirty="0"/>
              <a:t>What can Council do within current constraints?</a:t>
            </a:r>
          </a:p>
          <a:p>
            <a:endParaRPr lang="en-AU" dirty="0"/>
          </a:p>
        </p:txBody>
      </p:sp>
    </p:spTree>
    <p:extLst>
      <p:ext uri="{BB962C8B-B14F-4D97-AF65-F5344CB8AC3E}">
        <p14:creationId xmlns:p14="http://schemas.microsoft.com/office/powerpoint/2010/main" val="36054499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2</a:t>
            </a:r>
            <a:endParaRPr lang="en-AU" dirty="0"/>
          </a:p>
        </p:txBody>
      </p:sp>
      <p:sp>
        <p:nvSpPr>
          <p:cNvPr id="3" name="Content Placeholder 2"/>
          <p:cNvSpPr>
            <a:spLocks noGrp="1"/>
          </p:cNvSpPr>
          <p:nvPr>
            <p:ph idx="1"/>
          </p:nvPr>
        </p:nvSpPr>
        <p:spPr/>
        <p:txBody>
          <a:bodyPr/>
          <a:lstStyle/>
          <a:p>
            <a:r>
              <a:rPr lang="en-AU" dirty="0"/>
              <a:t>Economic Goals:</a:t>
            </a:r>
          </a:p>
          <a:p>
            <a:r>
              <a:rPr lang="en-AU" dirty="0"/>
              <a:t>What role can older people play in economic development and tourism?</a:t>
            </a:r>
          </a:p>
          <a:p>
            <a:r>
              <a:rPr lang="en-AU" dirty="0"/>
              <a:t>What can Council do to make the area more appealing to older tourists?</a:t>
            </a:r>
          </a:p>
          <a:p>
            <a:r>
              <a:rPr lang="en-AU" dirty="0"/>
              <a:t>What can Council do to </a:t>
            </a:r>
            <a:r>
              <a:rPr lang="en-AU" dirty="0" smtClean="0"/>
              <a:t>support older residents to spend their money locally?</a:t>
            </a:r>
            <a:endParaRPr lang="en-AU" dirty="0"/>
          </a:p>
          <a:p>
            <a:pPr marL="0" indent="0">
              <a:buNone/>
            </a:pPr>
            <a:endParaRPr lang="en-AU" dirty="0"/>
          </a:p>
        </p:txBody>
      </p:sp>
    </p:spTree>
    <p:extLst>
      <p:ext uri="{BB962C8B-B14F-4D97-AF65-F5344CB8AC3E}">
        <p14:creationId xmlns:p14="http://schemas.microsoft.com/office/powerpoint/2010/main" val="9094742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can Council do?</a:t>
            </a:r>
            <a:endParaRPr lang="en-AU" dirty="0"/>
          </a:p>
        </p:txBody>
      </p:sp>
      <p:sp>
        <p:nvSpPr>
          <p:cNvPr id="3" name="Content Placeholder 2"/>
          <p:cNvSpPr>
            <a:spLocks noGrp="1"/>
          </p:cNvSpPr>
          <p:nvPr>
            <p:ph idx="1"/>
          </p:nvPr>
        </p:nvSpPr>
        <p:spPr/>
        <p:txBody>
          <a:bodyPr>
            <a:normAutofit fontScale="92500" lnSpcReduction="10000"/>
          </a:bodyPr>
          <a:lstStyle/>
          <a:p>
            <a:r>
              <a:rPr lang="en-AU" dirty="0"/>
              <a:t>Read the goals assigned to your group</a:t>
            </a:r>
          </a:p>
          <a:p>
            <a:r>
              <a:rPr lang="en-AU" dirty="0"/>
              <a:t>Decide by consensus 2 or 3 goals to work on</a:t>
            </a:r>
          </a:p>
          <a:p>
            <a:r>
              <a:rPr lang="en-AU" dirty="0"/>
              <a:t>How does the goal translate into a liveable community for older people?</a:t>
            </a:r>
          </a:p>
          <a:p>
            <a:pPr lvl="1"/>
            <a:r>
              <a:rPr lang="en-AU" dirty="0"/>
              <a:t>Write down specific actions </a:t>
            </a:r>
            <a:r>
              <a:rPr lang="en-AU" dirty="0" smtClean="0"/>
              <a:t>Council </a:t>
            </a:r>
            <a:r>
              <a:rPr lang="en-AU" dirty="0"/>
              <a:t>could implement that relate to an older population</a:t>
            </a:r>
          </a:p>
          <a:p>
            <a:pPr lvl="1"/>
            <a:r>
              <a:rPr lang="en-AU" dirty="0"/>
              <a:t>Write down specific actions other agencies might need to implement</a:t>
            </a:r>
          </a:p>
          <a:p>
            <a:pPr lvl="1"/>
            <a:r>
              <a:rPr lang="en-AU" dirty="0"/>
              <a:t>Write down what you think Council could do, but is unable</a:t>
            </a:r>
          </a:p>
          <a:p>
            <a:endParaRPr lang="en-AU" dirty="0"/>
          </a:p>
        </p:txBody>
      </p:sp>
    </p:spTree>
    <p:extLst>
      <p:ext uri="{BB962C8B-B14F-4D97-AF65-F5344CB8AC3E}">
        <p14:creationId xmlns:p14="http://schemas.microsoft.com/office/powerpoint/2010/main" val="29740331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did other people find?</a:t>
            </a:r>
            <a:endParaRPr lang="en-AU" dirty="0"/>
          </a:p>
        </p:txBody>
      </p:sp>
      <p:sp>
        <p:nvSpPr>
          <p:cNvPr id="5" name="Rectangle 4"/>
          <p:cNvSpPr/>
          <p:nvPr/>
        </p:nvSpPr>
        <p:spPr>
          <a:xfrm>
            <a:off x="2582694" y="3208567"/>
            <a:ext cx="3880551"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solidFill>
                  <a:schemeClr val="accent6">
                    <a:lumMod val="75000"/>
                  </a:schemeClr>
                </a:solidFill>
                <a:effectLst/>
              </a:rPr>
              <a:t>Environment</a:t>
            </a:r>
            <a:endParaRPr lang="en-US" sz="5400" b="1" cap="none" spc="0" dirty="0">
              <a:ln w="10541" cmpd="sng">
                <a:solidFill>
                  <a:schemeClr val="accent1">
                    <a:shade val="88000"/>
                    <a:satMod val="110000"/>
                  </a:schemeClr>
                </a:solidFill>
                <a:prstDash val="solid"/>
              </a:ln>
              <a:solidFill>
                <a:schemeClr val="accent6">
                  <a:lumMod val="75000"/>
                </a:schemeClr>
              </a:solidFill>
              <a:effectLst/>
            </a:endParaRPr>
          </a:p>
        </p:txBody>
      </p:sp>
      <p:sp>
        <p:nvSpPr>
          <p:cNvPr id="9" name="Rectangle 8"/>
          <p:cNvSpPr/>
          <p:nvPr/>
        </p:nvSpPr>
        <p:spPr>
          <a:xfrm rot="21223232">
            <a:off x="614865" y="2139267"/>
            <a:ext cx="3531737"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solidFill>
                  <a:schemeClr val="accent6">
                    <a:lumMod val="75000"/>
                  </a:schemeClr>
                </a:solidFill>
              </a:rPr>
              <a:t>Community</a:t>
            </a:r>
            <a:endParaRPr lang="en-US" sz="5400" b="1" cap="none" spc="0" dirty="0">
              <a:ln w="10541" cmpd="sng">
                <a:solidFill>
                  <a:schemeClr val="accent1">
                    <a:shade val="88000"/>
                    <a:satMod val="110000"/>
                  </a:schemeClr>
                </a:solidFill>
                <a:prstDash val="solid"/>
              </a:ln>
              <a:solidFill>
                <a:schemeClr val="accent6">
                  <a:lumMod val="75000"/>
                </a:schemeClr>
              </a:solidFill>
            </a:endParaRPr>
          </a:p>
        </p:txBody>
      </p:sp>
      <p:sp>
        <p:nvSpPr>
          <p:cNvPr id="10" name="Rectangle 9"/>
          <p:cNvSpPr/>
          <p:nvPr/>
        </p:nvSpPr>
        <p:spPr>
          <a:xfrm rot="256039">
            <a:off x="6108996" y="2181171"/>
            <a:ext cx="1978427"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solidFill>
                  <a:schemeClr val="accent6">
                    <a:lumMod val="75000"/>
                  </a:schemeClr>
                </a:solidFill>
                <a:effectLst/>
              </a:rPr>
              <a:t>Places</a:t>
            </a:r>
            <a:endParaRPr lang="en-US" sz="5400" b="1" cap="none" spc="0" dirty="0">
              <a:ln w="10541" cmpd="sng">
                <a:solidFill>
                  <a:schemeClr val="accent1">
                    <a:shade val="88000"/>
                    <a:satMod val="110000"/>
                  </a:schemeClr>
                </a:solidFill>
                <a:prstDash val="solid"/>
              </a:ln>
              <a:solidFill>
                <a:schemeClr val="accent6">
                  <a:lumMod val="75000"/>
                </a:schemeClr>
              </a:solidFill>
              <a:effectLst/>
            </a:endParaRPr>
          </a:p>
        </p:txBody>
      </p:sp>
      <p:sp>
        <p:nvSpPr>
          <p:cNvPr id="11" name="Rectangle 10"/>
          <p:cNvSpPr/>
          <p:nvPr/>
        </p:nvSpPr>
        <p:spPr>
          <a:xfrm rot="577741">
            <a:off x="5235471" y="4458798"/>
            <a:ext cx="3314882"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solidFill>
                  <a:schemeClr val="accent6">
                    <a:lumMod val="75000"/>
                  </a:schemeClr>
                </a:solidFill>
                <a:effectLst/>
              </a:rPr>
              <a:t>Leadership</a:t>
            </a:r>
            <a:endParaRPr lang="en-US" sz="5400" b="1" cap="none" spc="0" dirty="0">
              <a:ln w="10541" cmpd="sng">
                <a:solidFill>
                  <a:schemeClr val="accent1">
                    <a:shade val="88000"/>
                    <a:satMod val="110000"/>
                  </a:schemeClr>
                </a:solidFill>
                <a:prstDash val="solid"/>
              </a:ln>
              <a:solidFill>
                <a:schemeClr val="accent6">
                  <a:lumMod val="75000"/>
                </a:schemeClr>
              </a:solidFill>
              <a:effectLst/>
            </a:endParaRPr>
          </a:p>
        </p:txBody>
      </p:sp>
      <p:sp>
        <p:nvSpPr>
          <p:cNvPr id="13" name="Rectangle 12"/>
          <p:cNvSpPr/>
          <p:nvPr/>
        </p:nvSpPr>
        <p:spPr>
          <a:xfrm rot="21367101">
            <a:off x="603010" y="4458797"/>
            <a:ext cx="2795638"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solidFill>
                  <a:schemeClr val="accent6">
                    <a:lumMod val="75000"/>
                  </a:schemeClr>
                </a:solidFill>
                <a:effectLst/>
              </a:rPr>
              <a:t>Economy</a:t>
            </a:r>
            <a:endParaRPr lang="en-US" sz="5400" b="1" cap="none" spc="0" dirty="0">
              <a:ln w="10541" cmpd="sng">
                <a:solidFill>
                  <a:schemeClr val="accent1">
                    <a:shade val="88000"/>
                    <a:satMod val="110000"/>
                  </a:schemeClr>
                </a:solidFill>
                <a:prstDash val="solid"/>
              </a:ln>
              <a:solidFill>
                <a:schemeClr val="accent6">
                  <a:lumMod val="75000"/>
                </a:schemeClr>
              </a:solidFill>
              <a:effectLst/>
            </a:endParaRPr>
          </a:p>
        </p:txBody>
      </p:sp>
    </p:spTree>
    <p:extLst>
      <p:ext uri="{BB962C8B-B14F-4D97-AF65-F5344CB8AC3E}">
        <p14:creationId xmlns:p14="http://schemas.microsoft.com/office/powerpoint/2010/main" val="33977638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Activity 6: What can I do?</a:t>
            </a:r>
            <a:endParaRPr lang="en-AU" dirty="0"/>
          </a:p>
        </p:txBody>
      </p:sp>
      <p:pic>
        <p:nvPicPr>
          <p:cNvPr id="3078" name="Picture 6" descr="S:\Policy &amp; Communications\Liveable Communities\A STAGE 2 project\RESOURCE Development\Design folder\Pictures\aged lady sitting on a white _1009936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190244"/>
            <a:ext cx="3473704" cy="5210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40187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can I do?</a:t>
            </a:r>
            <a:endParaRPr lang="en-AU" dirty="0"/>
          </a:p>
        </p:txBody>
      </p:sp>
      <p:sp>
        <p:nvSpPr>
          <p:cNvPr id="3" name="Content Placeholder 2"/>
          <p:cNvSpPr>
            <a:spLocks noGrp="1"/>
          </p:cNvSpPr>
          <p:nvPr>
            <p:ph idx="1"/>
          </p:nvPr>
        </p:nvSpPr>
        <p:spPr/>
        <p:txBody>
          <a:bodyPr/>
          <a:lstStyle/>
          <a:p>
            <a:r>
              <a:rPr lang="en-AU" dirty="0"/>
              <a:t>Reflect on the work so far. You’ve been</a:t>
            </a:r>
          </a:p>
          <a:p>
            <a:r>
              <a:rPr lang="en-AU" dirty="0"/>
              <a:t>Looking through the eyes of older people</a:t>
            </a:r>
          </a:p>
          <a:p>
            <a:r>
              <a:rPr lang="en-AU" dirty="0"/>
              <a:t>Seeing what Council can do</a:t>
            </a:r>
          </a:p>
          <a:p>
            <a:r>
              <a:rPr lang="en-AU" dirty="0"/>
              <a:t>Sharing ideas with others </a:t>
            </a:r>
            <a:r>
              <a:rPr lang="en-AU" dirty="0" smtClean="0"/>
              <a:t>…</a:t>
            </a:r>
          </a:p>
          <a:p>
            <a:pPr marL="0" indent="0">
              <a:buNone/>
            </a:pPr>
            <a:endParaRPr lang="en-AU" dirty="0"/>
          </a:p>
          <a:p>
            <a:pPr marL="0" indent="0" algn="ctr">
              <a:buNone/>
            </a:pPr>
            <a:r>
              <a:rPr lang="en-AU" dirty="0"/>
              <a:t>IDENTIFY ONE THING YOU CAN DO </a:t>
            </a:r>
          </a:p>
          <a:p>
            <a:pPr marL="0" indent="0" algn="ctr">
              <a:buNone/>
            </a:pPr>
            <a:r>
              <a:rPr lang="en-AU" dirty="0"/>
              <a:t>IN YOUR JOB TOMORROW</a:t>
            </a:r>
          </a:p>
          <a:p>
            <a:endParaRPr lang="en-AU" dirty="0"/>
          </a:p>
        </p:txBody>
      </p:sp>
    </p:spTree>
    <p:extLst>
      <p:ext uri="{BB962C8B-B14F-4D97-AF65-F5344CB8AC3E}">
        <p14:creationId xmlns:p14="http://schemas.microsoft.com/office/powerpoint/2010/main" val="2477799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a:t>
            </a:r>
            <a:endParaRPr lang="en-AU" dirty="0"/>
          </a:p>
        </p:txBody>
      </p:sp>
      <p:sp>
        <p:nvSpPr>
          <p:cNvPr id="3" name="Content Placeholder 2"/>
          <p:cNvSpPr>
            <a:spLocks noGrp="1"/>
          </p:cNvSpPr>
          <p:nvPr>
            <p:ph idx="1"/>
          </p:nvPr>
        </p:nvSpPr>
        <p:spPr/>
        <p:txBody>
          <a:bodyPr/>
          <a:lstStyle/>
          <a:p>
            <a:r>
              <a:rPr lang="en-AU" dirty="0"/>
              <a:t>Population ageing is a pressing international policy and budgetary issue</a:t>
            </a:r>
          </a:p>
          <a:p>
            <a:r>
              <a:rPr lang="en-AU" dirty="0"/>
              <a:t>In Australia – 2010 Intergenerational Report gives a national perspective</a:t>
            </a:r>
          </a:p>
          <a:p>
            <a:r>
              <a:rPr lang="en-AU" dirty="0"/>
              <a:t>State level – NSW Ageing Strategy</a:t>
            </a:r>
          </a:p>
          <a:p>
            <a:r>
              <a:rPr lang="en-AU" dirty="0"/>
              <a:t>Little work has been done at a local government level</a:t>
            </a:r>
          </a:p>
          <a:p>
            <a:pPr marL="0" indent="0">
              <a:buNone/>
            </a:pPr>
            <a:endParaRPr lang="en-AU" dirty="0"/>
          </a:p>
        </p:txBody>
      </p:sp>
    </p:spTree>
    <p:extLst>
      <p:ext uri="{BB962C8B-B14F-4D97-AF65-F5344CB8AC3E}">
        <p14:creationId xmlns:p14="http://schemas.microsoft.com/office/powerpoint/2010/main" val="21865175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Thank You!</a:t>
            </a:r>
            <a:endParaRPr lang="en-AU" dirty="0"/>
          </a:p>
        </p:txBody>
      </p:sp>
      <p:pic>
        <p:nvPicPr>
          <p:cNvPr id="4099" name="Picture 3" descr="S:\Policy &amp; Communications\Liveable Communities\A STAGE 2 project\RESOURCE Development\Design folder\Pictures\happy senior couple showing thumbs up_10063110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1846" y="1447800"/>
            <a:ext cx="6751424"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134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Local Government and Ageing</a:t>
            </a:r>
            <a:endParaRPr lang="en-AU" dirty="0"/>
          </a:p>
        </p:txBody>
      </p:sp>
      <p:sp>
        <p:nvSpPr>
          <p:cNvPr id="3" name="Content Placeholder 2"/>
          <p:cNvSpPr>
            <a:spLocks noGrp="1"/>
          </p:cNvSpPr>
          <p:nvPr>
            <p:ph idx="1"/>
          </p:nvPr>
        </p:nvSpPr>
        <p:spPr/>
        <p:txBody>
          <a:bodyPr/>
          <a:lstStyle/>
          <a:p>
            <a:r>
              <a:rPr lang="en-AU" dirty="0"/>
              <a:t>The University of Western Sydney  O’Brien and Phibbs study in 2011 was specifically concerned with local government</a:t>
            </a:r>
          </a:p>
          <a:p>
            <a:r>
              <a:rPr lang="en-AU" dirty="0"/>
              <a:t>The study covered 13 rural and 10 metro councils and focused on senior staff</a:t>
            </a:r>
          </a:p>
          <a:p>
            <a:endParaRPr lang="en-AU" dirty="0"/>
          </a:p>
        </p:txBody>
      </p:sp>
    </p:spTree>
    <p:extLst>
      <p:ext uri="{BB962C8B-B14F-4D97-AF65-F5344CB8AC3E}">
        <p14:creationId xmlns:p14="http://schemas.microsoft.com/office/powerpoint/2010/main" val="4244398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Overall Findings</a:t>
            </a:r>
            <a:endParaRPr lang="en-AU" dirty="0"/>
          </a:p>
        </p:txBody>
      </p:sp>
      <p:sp>
        <p:nvSpPr>
          <p:cNvPr id="3" name="Content Placeholder 2"/>
          <p:cNvSpPr>
            <a:spLocks noGrp="1"/>
          </p:cNvSpPr>
          <p:nvPr>
            <p:ph idx="1"/>
          </p:nvPr>
        </p:nvSpPr>
        <p:spPr/>
        <p:txBody>
          <a:bodyPr/>
          <a:lstStyle/>
          <a:p>
            <a:r>
              <a:rPr lang="en-AU" dirty="0"/>
              <a:t>Across NSW, only community service staff seemed to be across the issues, although other staff “got on board” after they were walked through the issues</a:t>
            </a:r>
          </a:p>
          <a:p>
            <a:r>
              <a:rPr lang="en-AU" dirty="0"/>
              <a:t>New strategic planning process in NSW is providing opportunities for the issue to be given greater prominence in Council</a:t>
            </a:r>
          </a:p>
          <a:p>
            <a:pPr marL="0" indent="0">
              <a:buNone/>
            </a:pPr>
            <a:endParaRPr lang="en-AU" dirty="0"/>
          </a:p>
        </p:txBody>
      </p:sp>
    </p:spTree>
    <p:extLst>
      <p:ext uri="{BB962C8B-B14F-4D97-AF65-F5344CB8AC3E}">
        <p14:creationId xmlns:p14="http://schemas.microsoft.com/office/powerpoint/2010/main" val="3304117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Overall Findings</a:t>
            </a:r>
            <a:endParaRPr lang="en-AU" dirty="0"/>
          </a:p>
        </p:txBody>
      </p:sp>
      <p:sp>
        <p:nvSpPr>
          <p:cNvPr id="3" name="Content Placeholder 2"/>
          <p:cNvSpPr>
            <a:spLocks noGrp="1"/>
          </p:cNvSpPr>
          <p:nvPr>
            <p:ph idx="1"/>
          </p:nvPr>
        </p:nvSpPr>
        <p:spPr/>
        <p:txBody>
          <a:bodyPr/>
          <a:lstStyle/>
          <a:p>
            <a:pPr marL="0" indent="0" algn="ctr">
              <a:buNone/>
            </a:pPr>
            <a:r>
              <a:rPr lang="en-AU" dirty="0"/>
              <a:t>A common concern for Councils </a:t>
            </a:r>
            <a:r>
              <a:rPr lang="en-AU" dirty="0" smtClean="0"/>
              <a:t>was</a:t>
            </a:r>
          </a:p>
          <a:p>
            <a:pPr marL="0" indent="0" algn="ctr">
              <a:buNone/>
            </a:pPr>
            <a:r>
              <a:rPr lang="en-AU" dirty="0" smtClean="0"/>
              <a:t> </a:t>
            </a:r>
            <a:r>
              <a:rPr lang="en-AU" dirty="0"/>
              <a:t>the high level of social isolation </a:t>
            </a:r>
            <a:endParaRPr lang="en-AU" dirty="0" smtClean="0"/>
          </a:p>
          <a:p>
            <a:pPr marL="0" indent="0" algn="ctr">
              <a:buNone/>
            </a:pPr>
            <a:r>
              <a:rPr lang="en-AU" dirty="0" smtClean="0"/>
              <a:t>amongst </a:t>
            </a:r>
            <a:r>
              <a:rPr lang="en-AU" dirty="0"/>
              <a:t>older Australians</a:t>
            </a:r>
          </a:p>
          <a:p>
            <a:endParaRPr lang="en-AU" dirty="0"/>
          </a:p>
        </p:txBody>
      </p:sp>
    </p:spTree>
    <p:extLst>
      <p:ext uri="{BB962C8B-B14F-4D97-AF65-F5344CB8AC3E}">
        <p14:creationId xmlns:p14="http://schemas.microsoft.com/office/powerpoint/2010/main" val="515158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Policy Implications</a:t>
            </a:r>
            <a:endParaRPr lang="en-AU" dirty="0"/>
          </a:p>
        </p:txBody>
      </p:sp>
      <p:sp>
        <p:nvSpPr>
          <p:cNvPr id="3" name="Content Placeholder 2"/>
          <p:cNvSpPr>
            <a:spLocks noGrp="1"/>
          </p:cNvSpPr>
          <p:nvPr>
            <p:ph idx="1"/>
          </p:nvPr>
        </p:nvSpPr>
        <p:spPr/>
        <p:txBody>
          <a:bodyPr/>
          <a:lstStyle/>
          <a:p>
            <a:r>
              <a:rPr lang="en-AU" dirty="0" smtClean="0"/>
              <a:t>Better transport is a key issue</a:t>
            </a:r>
          </a:p>
          <a:p>
            <a:r>
              <a:rPr lang="en-AU" dirty="0" smtClean="0"/>
              <a:t>Co-ordination between levels of government and NGOs</a:t>
            </a:r>
          </a:p>
          <a:p>
            <a:r>
              <a:rPr lang="en-AU" dirty="0" smtClean="0"/>
              <a:t>Sharing of resources and ideas between councils</a:t>
            </a:r>
          </a:p>
          <a:p>
            <a:r>
              <a:rPr lang="en-AU" dirty="0" smtClean="0"/>
              <a:t>Collect better data to measure the impact of ageing – not just relying on anecdotal evidence</a:t>
            </a:r>
            <a:endParaRPr lang="en-AU" dirty="0"/>
          </a:p>
        </p:txBody>
      </p:sp>
    </p:spTree>
    <p:extLst>
      <p:ext uri="{BB962C8B-B14F-4D97-AF65-F5344CB8AC3E}">
        <p14:creationId xmlns:p14="http://schemas.microsoft.com/office/powerpoint/2010/main" val="4218684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[Council Name] Population Pyramid – 2011-2036 change</a:t>
            </a:r>
            <a:endParaRPr lang="en-AU"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43639" y="1600201"/>
            <a:ext cx="4701774" cy="4161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149548" y="2209799"/>
            <a:ext cx="1981200" cy="1200329"/>
          </a:xfrm>
          <a:prstGeom prst="rect">
            <a:avLst/>
          </a:prstGeom>
          <a:noFill/>
          <a:ln w="3175">
            <a:solidFill>
              <a:schemeClr val="tx1"/>
            </a:solidFill>
          </a:ln>
        </p:spPr>
        <p:txBody>
          <a:bodyPr wrap="square" rtlCol="0">
            <a:spAutoFit/>
          </a:bodyPr>
          <a:lstStyle/>
          <a:p>
            <a:r>
              <a:rPr lang="en-AU" dirty="0" smtClean="0"/>
              <a:t>Insert Council pyramid on this slide.  This is an example</a:t>
            </a:r>
            <a:endParaRPr lang="en-AU"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15000"/>
            <a:ext cx="871855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4550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521</TotalTime>
  <Words>2989</Words>
  <Application>Microsoft Office PowerPoint</Application>
  <PresentationFormat>On-screen Show (4:3)</PresentationFormat>
  <Paragraphs>323</Paragraphs>
  <Slides>40</Slides>
  <Notes>35</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Age Friendly Communities Workshop</vt:lpstr>
      <vt:lpstr>Outline of the Day</vt:lpstr>
      <vt:lpstr>Project Background</vt:lpstr>
      <vt:lpstr>Introduction</vt:lpstr>
      <vt:lpstr>Local Government and Ageing</vt:lpstr>
      <vt:lpstr>Overall Findings</vt:lpstr>
      <vt:lpstr>Overall Findings</vt:lpstr>
      <vt:lpstr>Policy Implications</vt:lpstr>
      <vt:lpstr>[Council Name] Population Pyramid – 2011-2036 change</vt:lpstr>
      <vt:lpstr>Increase in older population for  [Council Name]</vt:lpstr>
      <vt:lpstr>Increase in proportion of population in [Council Name] aged 65 and over</vt:lpstr>
      <vt:lpstr>Ageing is everybody’s business</vt:lpstr>
      <vt:lpstr>Myths and Stereotypes</vt:lpstr>
      <vt:lpstr>But older people</vt:lpstr>
      <vt:lpstr>There are lots of Guidelines</vt:lpstr>
      <vt:lpstr>Guidelines and older people</vt:lpstr>
      <vt:lpstr>PowerPoint Presentation</vt:lpstr>
      <vt:lpstr>Introduction to Activity 1</vt:lpstr>
      <vt:lpstr>Archetypal Older Person</vt:lpstr>
      <vt:lpstr>Review the Archetypes</vt:lpstr>
      <vt:lpstr>Introduction to Activity 2</vt:lpstr>
      <vt:lpstr>Example for Activity 2</vt:lpstr>
      <vt:lpstr>Every Picture Tells a Story</vt:lpstr>
      <vt:lpstr>What did other people find?</vt:lpstr>
      <vt:lpstr>Summary of Activities</vt:lpstr>
      <vt:lpstr>What we’ve realised …</vt:lpstr>
      <vt:lpstr>What does it mean for local government?</vt:lpstr>
      <vt:lpstr>Age Friendly Communities Workshop</vt:lpstr>
      <vt:lpstr>Joining the Dots</vt:lpstr>
      <vt:lpstr>Joining the Dots</vt:lpstr>
      <vt:lpstr>Introduction to Activity 4</vt:lpstr>
      <vt:lpstr>[Council] Vision</vt:lpstr>
      <vt:lpstr>CSP Goals</vt:lpstr>
      <vt:lpstr>Example 1</vt:lpstr>
      <vt:lpstr>Example 2</vt:lpstr>
      <vt:lpstr>What can Council do?</vt:lpstr>
      <vt:lpstr>What did other people find?</vt:lpstr>
      <vt:lpstr>Activity 6: What can I do?</vt:lpstr>
      <vt:lpstr>What can I do?</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 Bringolf</dc:creator>
  <cp:lastModifiedBy>Nina Schneider</cp:lastModifiedBy>
  <cp:revision>29</cp:revision>
  <dcterms:created xsi:type="dcterms:W3CDTF">2006-08-16T00:00:00Z</dcterms:created>
  <dcterms:modified xsi:type="dcterms:W3CDTF">2015-05-21T23:53:41Z</dcterms:modified>
</cp:coreProperties>
</file>